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9"/>
  </p:notesMasterIdLst>
  <p:sldIdLst>
    <p:sldId id="277" r:id="rId4"/>
    <p:sldId id="314" r:id="rId5"/>
    <p:sldId id="256" r:id="rId6"/>
    <p:sldId id="295" r:id="rId7"/>
    <p:sldId id="289" r:id="rId8"/>
    <p:sldId id="281" r:id="rId9"/>
    <p:sldId id="284" r:id="rId10"/>
    <p:sldId id="261" r:id="rId11"/>
    <p:sldId id="268" r:id="rId12"/>
    <p:sldId id="262" r:id="rId13"/>
    <p:sldId id="265" r:id="rId14"/>
    <p:sldId id="267" r:id="rId15"/>
    <p:sldId id="264" r:id="rId16"/>
    <p:sldId id="263" r:id="rId17"/>
    <p:sldId id="266" r:id="rId18"/>
    <p:sldId id="270" r:id="rId19"/>
    <p:sldId id="296" r:id="rId20"/>
    <p:sldId id="274" r:id="rId21"/>
    <p:sldId id="279" r:id="rId22"/>
    <p:sldId id="286" r:id="rId23"/>
    <p:sldId id="312" r:id="rId24"/>
    <p:sldId id="287" r:id="rId25"/>
    <p:sldId id="291" r:id="rId26"/>
    <p:sldId id="303" r:id="rId27"/>
    <p:sldId id="305" r:id="rId28"/>
    <p:sldId id="304" r:id="rId29"/>
    <p:sldId id="311" r:id="rId30"/>
    <p:sldId id="308" r:id="rId31"/>
    <p:sldId id="309" r:id="rId32"/>
    <p:sldId id="313" r:id="rId33"/>
    <p:sldId id="298" r:id="rId34"/>
    <p:sldId id="302" r:id="rId35"/>
    <p:sldId id="299" r:id="rId36"/>
    <p:sldId id="280" r:id="rId37"/>
    <p:sldId id="310"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650" y="-78"/>
      </p:cViewPr>
      <p:guideLst>
        <p:guide orient="horz" pos="2160"/>
        <p:guide pos="2880"/>
      </p:guideLst>
    </p:cSldViewPr>
  </p:slideViewPr>
  <p:notesTextViewPr>
    <p:cViewPr>
      <p:scale>
        <a:sx n="1" d="1"/>
        <a:sy n="1" d="1"/>
      </p:scale>
      <p:origin x="0" y="0"/>
    </p:cViewPr>
  </p:notesTextViewPr>
  <p:notesViewPr>
    <p:cSldViewPr>
      <p:cViewPr varScale="1">
        <p:scale>
          <a:sx n="85" d="100"/>
          <a:sy n="85" d="100"/>
        </p:scale>
        <p:origin x="-378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58B987-C533-4940-BCA8-0A3838E0DE7A}" type="datetimeFigureOut">
              <a:rPr lang="en-AU" smtClean="0"/>
              <a:t>31/05/2022</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5C607C-3154-4AD7-8878-1D15FAC07A97}" type="slidenum">
              <a:rPr lang="en-AU" smtClean="0"/>
              <a:t>‹#›</a:t>
            </a:fld>
            <a:endParaRPr lang="en-AU"/>
          </a:p>
        </p:txBody>
      </p:sp>
    </p:spTree>
    <p:extLst>
      <p:ext uri="{BB962C8B-B14F-4D97-AF65-F5344CB8AC3E}">
        <p14:creationId xmlns:p14="http://schemas.microsoft.com/office/powerpoint/2010/main" val="359193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65C607C-3154-4AD7-8878-1D15FAC07A97}" type="slidenum">
              <a:rPr lang="en-AU" smtClean="0"/>
              <a:t>1</a:t>
            </a:fld>
            <a:endParaRPr lang="en-AU" dirty="0"/>
          </a:p>
        </p:txBody>
      </p:sp>
    </p:spTree>
    <p:extLst>
      <p:ext uri="{BB962C8B-B14F-4D97-AF65-F5344CB8AC3E}">
        <p14:creationId xmlns:p14="http://schemas.microsoft.com/office/powerpoint/2010/main" val="946429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65C607C-3154-4AD7-8878-1D15FAC07A97}" type="slidenum">
              <a:rPr lang="en-AU" smtClean="0"/>
              <a:t>17</a:t>
            </a:fld>
            <a:endParaRPr lang="en-AU"/>
          </a:p>
        </p:txBody>
      </p:sp>
    </p:spTree>
    <p:extLst>
      <p:ext uri="{BB962C8B-B14F-4D97-AF65-F5344CB8AC3E}">
        <p14:creationId xmlns:p14="http://schemas.microsoft.com/office/powerpoint/2010/main" val="2804665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5783715B-8EDB-4617-9CD0-7187F43A19E9}" type="datetimeFigureOut">
              <a:rPr lang="en-AU" smtClean="0"/>
              <a:t>31/05/2022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8DF247D-8696-4C98-AF9B-3D3C003ADB0F}" type="slidenum">
              <a:rPr lang="en-AU" smtClean="0"/>
              <a:t>‹#›</a:t>
            </a:fld>
            <a:endParaRPr lang="en-AU"/>
          </a:p>
        </p:txBody>
      </p:sp>
    </p:spTree>
    <p:extLst>
      <p:ext uri="{BB962C8B-B14F-4D97-AF65-F5344CB8AC3E}">
        <p14:creationId xmlns:p14="http://schemas.microsoft.com/office/powerpoint/2010/main" val="237895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5783715B-8EDB-4617-9CD0-7187F43A19E9}" type="datetimeFigureOut">
              <a:rPr lang="en-AU" smtClean="0"/>
              <a:t>31/05/2022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8DF247D-8696-4C98-AF9B-3D3C003ADB0F}" type="slidenum">
              <a:rPr lang="en-AU" smtClean="0"/>
              <a:t>‹#›</a:t>
            </a:fld>
            <a:endParaRPr lang="en-AU"/>
          </a:p>
        </p:txBody>
      </p:sp>
    </p:spTree>
    <p:extLst>
      <p:ext uri="{BB962C8B-B14F-4D97-AF65-F5344CB8AC3E}">
        <p14:creationId xmlns:p14="http://schemas.microsoft.com/office/powerpoint/2010/main" val="164600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5783715B-8EDB-4617-9CD0-7187F43A19E9}" type="datetimeFigureOut">
              <a:rPr lang="en-AU" smtClean="0"/>
              <a:t>31/05/2022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8DF247D-8696-4C98-AF9B-3D3C003ADB0F}" type="slidenum">
              <a:rPr lang="en-AU" smtClean="0"/>
              <a:t>‹#›</a:t>
            </a:fld>
            <a:endParaRPr lang="en-AU"/>
          </a:p>
        </p:txBody>
      </p:sp>
    </p:spTree>
    <p:extLst>
      <p:ext uri="{BB962C8B-B14F-4D97-AF65-F5344CB8AC3E}">
        <p14:creationId xmlns:p14="http://schemas.microsoft.com/office/powerpoint/2010/main" val="13661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0F25F451-D064-4369-9885-2CB8F13484CC}" type="datetimeFigureOut">
              <a:rPr lang="en-AU" smtClean="0">
                <a:solidFill>
                  <a:prstClr val="black">
                    <a:tint val="75000"/>
                  </a:prstClr>
                </a:solidFill>
              </a:rPr>
              <a:pPr/>
              <a:t>31/05/2022</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337181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0F25F451-D064-4369-9885-2CB8F13484CC}" type="datetimeFigureOut">
              <a:rPr lang="en-AU" smtClean="0">
                <a:solidFill>
                  <a:prstClr val="black">
                    <a:tint val="75000"/>
                  </a:prstClr>
                </a:solidFill>
              </a:rPr>
              <a:pPr/>
              <a:t>31/05/2022</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673619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25F451-D064-4369-9885-2CB8F13484CC}" type="datetimeFigureOut">
              <a:rPr lang="en-AU" smtClean="0">
                <a:solidFill>
                  <a:prstClr val="black">
                    <a:tint val="75000"/>
                  </a:prstClr>
                </a:solidFill>
              </a:rPr>
              <a:pPr/>
              <a:t>31/05/2022</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1932700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0F25F451-D064-4369-9885-2CB8F13484CC}" type="datetimeFigureOut">
              <a:rPr lang="en-AU" smtClean="0">
                <a:solidFill>
                  <a:prstClr val="black">
                    <a:tint val="75000"/>
                  </a:prstClr>
                </a:solidFill>
              </a:rPr>
              <a:pPr/>
              <a:t>31/05/2022</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801606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4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0F25F451-D064-4369-9885-2CB8F13484CC}" type="datetimeFigureOut">
              <a:rPr lang="en-AU" smtClean="0">
                <a:solidFill>
                  <a:prstClr val="black">
                    <a:tint val="75000"/>
                  </a:prstClr>
                </a:solidFill>
              </a:rPr>
              <a:pPr/>
              <a:t>31/05/2022</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017004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0F25F451-D064-4369-9885-2CB8F13484CC}" type="datetimeFigureOut">
              <a:rPr lang="en-AU" smtClean="0">
                <a:solidFill>
                  <a:prstClr val="black">
                    <a:tint val="75000"/>
                  </a:prstClr>
                </a:solidFill>
              </a:rPr>
              <a:pPr/>
              <a:t>31/05/2022</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746095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25F451-D064-4369-9885-2CB8F13484CC}" type="datetimeFigureOut">
              <a:rPr lang="en-AU" smtClean="0">
                <a:solidFill>
                  <a:prstClr val="black">
                    <a:tint val="75000"/>
                  </a:prstClr>
                </a:solidFill>
              </a:rPr>
              <a:pPr/>
              <a:t>31/05/2022</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976093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25F451-D064-4369-9885-2CB8F13484CC}" type="datetimeFigureOut">
              <a:rPr lang="en-AU" smtClean="0">
                <a:solidFill>
                  <a:prstClr val="black">
                    <a:tint val="75000"/>
                  </a:prstClr>
                </a:solidFill>
              </a:rPr>
              <a:pPr/>
              <a:t>31/05/2022</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21349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5783715B-8EDB-4617-9CD0-7187F43A19E9}" type="datetimeFigureOut">
              <a:rPr lang="en-AU" smtClean="0"/>
              <a:t>31/05/2022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8DF247D-8696-4C98-AF9B-3D3C003ADB0F}" type="slidenum">
              <a:rPr lang="en-AU" smtClean="0"/>
              <a:t>‹#›</a:t>
            </a:fld>
            <a:endParaRPr lang="en-AU"/>
          </a:p>
        </p:txBody>
      </p:sp>
    </p:spTree>
    <p:extLst>
      <p:ext uri="{BB962C8B-B14F-4D97-AF65-F5344CB8AC3E}">
        <p14:creationId xmlns:p14="http://schemas.microsoft.com/office/powerpoint/2010/main" val="1706441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25F451-D064-4369-9885-2CB8F13484CC}" type="datetimeFigureOut">
              <a:rPr lang="en-AU" smtClean="0">
                <a:solidFill>
                  <a:prstClr val="black">
                    <a:tint val="75000"/>
                  </a:prstClr>
                </a:solidFill>
              </a:rPr>
              <a:pPr/>
              <a:t>31/05/2022</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849240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0F25F451-D064-4369-9885-2CB8F13484CC}" type="datetimeFigureOut">
              <a:rPr lang="en-AU" smtClean="0">
                <a:solidFill>
                  <a:prstClr val="black">
                    <a:tint val="75000"/>
                  </a:prstClr>
                </a:solidFill>
              </a:rPr>
              <a:pPr/>
              <a:t>31/05/2022</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1330677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6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0F25F451-D064-4369-9885-2CB8F13484CC}" type="datetimeFigureOut">
              <a:rPr lang="en-AU" smtClean="0">
                <a:solidFill>
                  <a:prstClr val="black">
                    <a:tint val="75000"/>
                  </a:prstClr>
                </a:solidFill>
              </a:rPr>
              <a:pPr/>
              <a:t>31/05/2022</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6375345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BAE0A2-FD44-4404-AC75-163C627649A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 xmlns:a16="http://schemas.microsoft.com/office/drawing/2014/main" id="{2A08271B-CF95-4D28-A91C-A28329C4D30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 xmlns:a16="http://schemas.microsoft.com/office/drawing/2014/main" id="{1D0E68E8-0D20-48C1-B618-D4DBB0128974}"/>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31/05/2022</a:t>
            </a:fld>
            <a:endParaRPr lang="en-AU">
              <a:solidFill>
                <a:prstClr val="black">
                  <a:tint val="75000"/>
                </a:prstClr>
              </a:solidFill>
            </a:endParaRPr>
          </a:p>
        </p:txBody>
      </p:sp>
      <p:sp>
        <p:nvSpPr>
          <p:cNvPr id="5" name="Footer Placeholder 4">
            <a:extLst>
              <a:ext uri="{FF2B5EF4-FFF2-40B4-BE49-F238E27FC236}">
                <a16:creationId xmlns="" xmlns:a16="http://schemas.microsoft.com/office/drawing/2014/main" id="{19669A9A-5C76-4BAB-BC47-77BD2DAADCF0}"/>
              </a:ext>
            </a:extLst>
          </p:cNvPr>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a:extLst>
              <a:ext uri="{FF2B5EF4-FFF2-40B4-BE49-F238E27FC236}">
                <a16:creationId xmlns="" xmlns:a16="http://schemas.microsoft.com/office/drawing/2014/main" id="{70627269-EFF7-4D0E-9428-C1F334532EB1}"/>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5110801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CB8A83-1249-4DA8-A690-12E605FC47D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 xmlns:a16="http://schemas.microsoft.com/office/drawing/2014/main" id="{F810B81A-2054-4419-8D92-11C61AB8A56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 xmlns:a16="http://schemas.microsoft.com/office/drawing/2014/main" id="{A3027382-8D05-4A93-B2E5-C1B5509FDAD7}"/>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31/05/2022</a:t>
            </a:fld>
            <a:endParaRPr lang="en-AU">
              <a:solidFill>
                <a:prstClr val="black">
                  <a:tint val="75000"/>
                </a:prstClr>
              </a:solidFill>
            </a:endParaRPr>
          </a:p>
        </p:txBody>
      </p:sp>
      <p:sp>
        <p:nvSpPr>
          <p:cNvPr id="5" name="Footer Placeholder 4">
            <a:extLst>
              <a:ext uri="{FF2B5EF4-FFF2-40B4-BE49-F238E27FC236}">
                <a16:creationId xmlns="" xmlns:a16="http://schemas.microsoft.com/office/drawing/2014/main" id="{B31D6751-4F22-41DF-9661-448F729CB081}"/>
              </a:ext>
            </a:extLst>
          </p:cNvPr>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a:extLst>
              <a:ext uri="{FF2B5EF4-FFF2-40B4-BE49-F238E27FC236}">
                <a16:creationId xmlns="" xmlns:a16="http://schemas.microsoft.com/office/drawing/2014/main" id="{23670AF2-B6DA-424C-89ED-B1630CE52DF0}"/>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341429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E19AB0-BB8F-446B-BFA2-580FBDD77BEA}"/>
              </a:ext>
            </a:extLst>
          </p:cNvPr>
          <p:cNvSpPr>
            <a:spLocks noGrp="1"/>
          </p:cNvSpPr>
          <p:nvPr>
            <p:ph type="title"/>
          </p:nvPr>
        </p:nvSpPr>
        <p:spPr>
          <a:xfrm>
            <a:off x="623888" y="1709769"/>
            <a:ext cx="78867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 xmlns:a16="http://schemas.microsoft.com/office/drawing/2014/main" id="{DF70252C-199D-4942-9329-92BA5ECBD6A2}"/>
              </a:ext>
            </a:extLst>
          </p:cNvPr>
          <p:cNvSpPr>
            <a:spLocks noGrp="1"/>
          </p:cNvSpPr>
          <p:nvPr>
            <p:ph type="body" idx="1"/>
          </p:nvPr>
        </p:nvSpPr>
        <p:spPr>
          <a:xfrm>
            <a:off x="623888" y="458949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BEFD6F01-D327-4E24-977D-073F5BEE774C}"/>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31/05/2022</a:t>
            </a:fld>
            <a:endParaRPr lang="en-AU">
              <a:solidFill>
                <a:prstClr val="black">
                  <a:tint val="75000"/>
                </a:prstClr>
              </a:solidFill>
            </a:endParaRPr>
          </a:p>
        </p:txBody>
      </p:sp>
      <p:sp>
        <p:nvSpPr>
          <p:cNvPr id="5" name="Footer Placeholder 4">
            <a:extLst>
              <a:ext uri="{FF2B5EF4-FFF2-40B4-BE49-F238E27FC236}">
                <a16:creationId xmlns="" xmlns:a16="http://schemas.microsoft.com/office/drawing/2014/main" id="{B7136AE9-8367-452B-8B5D-BB644E6ED4F7}"/>
              </a:ext>
            </a:extLst>
          </p:cNvPr>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a:extLst>
              <a:ext uri="{FF2B5EF4-FFF2-40B4-BE49-F238E27FC236}">
                <a16:creationId xmlns="" xmlns:a16="http://schemas.microsoft.com/office/drawing/2014/main" id="{282B719D-194F-4E93-93E4-6F0F670F5342}"/>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8259763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5F9A66-E057-4539-A855-5800DE77A35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 xmlns:a16="http://schemas.microsoft.com/office/drawing/2014/main" id="{2EB4B774-430E-45A6-9E1E-7E51D3BE8FC4}"/>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 xmlns:a16="http://schemas.microsoft.com/office/drawing/2014/main" id="{B63F006F-39FB-4397-91E2-86C198148238}"/>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 xmlns:a16="http://schemas.microsoft.com/office/drawing/2014/main" id="{621A301A-DB9B-451F-A2E4-FD8546CABF3E}"/>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31/05/2022</a:t>
            </a:fld>
            <a:endParaRPr lang="en-AU">
              <a:solidFill>
                <a:prstClr val="black">
                  <a:tint val="75000"/>
                </a:prstClr>
              </a:solidFill>
            </a:endParaRPr>
          </a:p>
        </p:txBody>
      </p:sp>
      <p:sp>
        <p:nvSpPr>
          <p:cNvPr id="6" name="Footer Placeholder 5">
            <a:extLst>
              <a:ext uri="{FF2B5EF4-FFF2-40B4-BE49-F238E27FC236}">
                <a16:creationId xmlns="" xmlns:a16="http://schemas.microsoft.com/office/drawing/2014/main" id="{DAF2B71A-7D8F-4CD9-8928-2AD254CC8DCC}"/>
              </a:ext>
            </a:extLst>
          </p:cNvPr>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a:extLst>
              <a:ext uri="{FF2B5EF4-FFF2-40B4-BE49-F238E27FC236}">
                <a16:creationId xmlns="" xmlns:a16="http://schemas.microsoft.com/office/drawing/2014/main" id="{DDBC22ED-ADBF-4D32-8983-459D068D0D7D}"/>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8214448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9483BF-FDCB-4256-9B59-3543E84DE477}"/>
              </a:ext>
            </a:extLst>
          </p:cNvPr>
          <p:cNvSpPr>
            <a:spLocks noGrp="1"/>
          </p:cNvSpPr>
          <p:nvPr>
            <p:ph type="title"/>
          </p:nvPr>
        </p:nvSpPr>
        <p:spPr>
          <a:xfrm>
            <a:off x="629841" y="365129"/>
            <a:ext cx="7886700" cy="1325563"/>
          </a:xfrm>
        </p:spPr>
        <p:txBody>
          <a:bodyPr/>
          <a:lstStyle/>
          <a:p>
            <a:r>
              <a:rPr lang="en-US"/>
              <a:t>Click to edit Master title style</a:t>
            </a:r>
            <a:endParaRPr lang="en-AU"/>
          </a:p>
        </p:txBody>
      </p:sp>
      <p:sp>
        <p:nvSpPr>
          <p:cNvPr id="3" name="Text Placeholder 2">
            <a:extLst>
              <a:ext uri="{FF2B5EF4-FFF2-40B4-BE49-F238E27FC236}">
                <a16:creationId xmlns="" xmlns:a16="http://schemas.microsoft.com/office/drawing/2014/main" id="{581010D7-3CBB-4628-8F9A-DC1FF6FF6C80}"/>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1D922CD7-1251-4FAB-8389-79D262FD0FAF}"/>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 xmlns:a16="http://schemas.microsoft.com/office/drawing/2014/main" id="{8D6741F7-9372-409F-85F5-642F745964C8}"/>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7AD4B4E0-4FDF-4F51-A157-C147AB09EAFB}"/>
              </a:ext>
            </a:extLst>
          </p:cNvPr>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 xmlns:a16="http://schemas.microsoft.com/office/drawing/2014/main" id="{BEE0E7ED-3A30-4418-A87C-2D9C580C40C2}"/>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31/05/2022</a:t>
            </a:fld>
            <a:endParaRPr lang="en-AU">
              <a:solidFill>
                <a:prstClr val="black">
                  <a:tint val="75000"/>
                </a:prstClr>
              </a:solidFill>
            </a:endParaRPr>
          </a:p>
        </p:txBody>
      </p:sp>
      <p:sp>
        <p:nvSpPr>
          <p:cNvPr id="8" name="Footer Placeholder 7">
            <a:extLst>
              <a:ext uri="{FF2B5EF4-FFF2-40B4-BE49-F238E27FC236}">
                <a16:creationId xmlns="" xmlns:a16="http://schemas.microsoft.com/office/drawing/2014/main" id="{3CAFB036-C776-405D-8BC3-7A5984050A05}"/>
              </a:ext>
            </a:extLst>
          </p:cNvPr>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a:extLst>
              <a:ext uri="{FF2B5EF4-FFF2-40B4-BE49-F238E27FC236}">
                <a16:creationId xmlns="" xmlns:a16="http://schemas.microsoft.com/office/drawing/2014/main" id="{02E65745-26B5-4438-8F9B-F4EB51D4BA17}"/>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7598760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DACFC8-1722-4BE2-83D6-5B9B1395B6DA}"/>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 xmlns:a16="http://schemas.microsoft.com/office/drawing/2014/main" id="{23BE2F76-04EE-4927-AEE6-35AFAA952538}"/>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31/05/2022</a:t>
            </a:fld>
            <a:endParaRPr lang="en-AU">
              <a:solidFill>
                <a:prstClr val="black">
                  <a:tint val="75000"/>
                </a:prstClr>
              </a:solidFill>
            </a:endParaRPr>
          </a:p>
        </p:txBody>
      </p:sp>
      <p:sp>
        <p:nvSpPr>
          <p:cNvPr id="4" name="Footer Placeholder 3">
            <a:extLst>
              <a:ext uri="{FF2B5EF4-FFF2-40B4-BE49-F238E27FC236}">
                <a16:creationId xmlns="" xmlns:a16="http://schemas.microsoft.com/office/drawing/2014/main" id="{FD264FF0-80D7-46A5-9249-E56881DC23C4}"/>
              </a:ext>
            </a:extLst>
          </p:cNvPr>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a:extLst>
              <a:ext uri="{FF2B5EF4-FFF2-40B4-BE49-F238E27FC236}">
                <a16:creationId xmlns="" xmlns:a16="http://schemas.microsoft.com/office/drawing/2014/main" id="{67416D48-232F-4AD0-AC22-94AD1A90ECE3}"/>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4122048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86274BF0-AF2B-490C-B6E3-2FB37CE7D67F}"/>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31/05/2022</a:t>
            </a:fld>
            <a:endParaRPr lang="en-AU">
              <a:solidFill>
                <a:prstClr val="black">
                  <a:tint val="75000"/>
                </a:prstClr>
              </a:solidFill>
            </a:endParaRPr>
          </a:p>
        </p:txBody>
      </p:sp>
      <p:sp>
        <p:nvSpPr>
          <p:cNvPr id="3" name="Footer Placeholder 2">
            <a:extLst>
              <a:ext uri="{FF2B5EF4-FFF2-40B4-BE49-F238E27FC236}">
                <a16:creationId xmlns="" xmlns:a16="http://schemas.microsoft.com/office/drawing/2014/main" id="{ED958DAA-F2DB-47C4-B5C2-463D332F00C5}"/>
              </a:ext>
            </a:extLst>
          </p:cNvPr>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a:extLst>
              <a:ext uri="{FF2B5EF4-FFF2-40B4-BE49-F238E27FC236}">
                <a16:creationId xmlns="" xmlns:a16="http://schemas.microsoft.com/office/drawing/2014/main" id="{6A0D751B-F557-4EC9-B6A8-7241A0280D9F}"/>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792428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83715B-8EDB-4617-9CD0-7187F43A19E9}" type="datetimeFigureOut">
              <a:rPr lang="en-AU" smtClean="0"/>
              <a:t>31/05/2022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8DF247D-8696-4C98-AF9B-3D3C003ADB0F}" type="slidenum">
              <a:rPr lang="en-AU" smtClean="0"/>
              <a:t>‹#›</a:t>
            </a:fld>
            <a:endParaRPr lang="en-AU"/>
          </a:p>
        </p:txBody>
      </p:sp>
    </p:spTree>
    <p:extLst>
      <p:ext uri="{BB962C8B-B14F-4D97-AF65-F5344CB8AC3E}">
        <p14:creationId xmlns:p14="http://schemas.microsoft.com/office/powerpoint/2010/main" val="32952999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432348-C0D0-4324-8932-898B640F51EF}"/>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 xmlns:a16="http://schemas.microsoft.com/office/drawing/2014/main" id="{5DD8E3D1-D404-4849-B0DA-E30F880FDB1F}"/>
              </a:ext>
            </a:extLst>
          </p:cNvPr>
          <p:cNvSpPr>
            <a:spLocks noGrp="1"/>
          </p:cNvSpPr>
          <p:nvPr>
            <p:ph idx="1"/>
          </p:nvPr>
        </p:nvSpPr>
        <p:spPr>
          <a:xfrm>
            <a:off x="3887391" y="98745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 xmlns:a16="http://schemas.microsoft.com/office/drawing/2014/main" id="{BB81EC94-265B-4AFA-BEBA-8A2FCC8DA76E}"/>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8D4D448D-E671-45EE-8934-FEA75A8CEAF9}"/>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31/05/2022</a:t>
            </a:fld>
            <a:endParaRPr lang="en-AU">
              <a:solidFill>
                <a:prstClr val="black">
                  <a:tint val="75000"/>
                </a:prstClr>
              </a:solidFill>
            </a:endParaRPr>
          </a:p>
        </p:txBody>
      </p:sp>
      <p:sp>
        <p:nvSpPr>
          <p:cNvPr id="6" name="Footer Placeholder 5">
            <a:extLst>
              <a:ext uri="{FF2B5EF4-FFF2-40B4-BE49-F238E27FC236}">
                <a16:creationId xmlns="" xmlns:a16="http://schemas.microsoft.com/office/drawing/2014/main" id="{D0845F44-351D-4536-AB4B-E82AEF682E56}"/>
              </a:ext>
            </a:extLst>
          </p:cNvPr>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a:extLst>
              <a:ext uri="{FF2B5EF4-FFF2-40B4-BE49-F238E27FC236}">
                <a16:creationId xmlns="" xmlns:a16="http://schemas.microsoft.com/office/drawing/2014/main" id="{634A7569-A889-413C-ABFE-47972C7D3F4D}"/>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4208639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441F4D-5494-4227-93CD-4B66569D3A3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 xmlns:a16="http://schemas.microsoft.com/office/drawing/2014/main" id="{481DDC05-FFA3-410E-BD9F-8624C1844D3E}"/>
              </a:ext>
            </a:extLst>
          </p:cNvPr>
          <p:cNvSpPr>
            <a:spLocks noGrp="1"/>
          </p:cNvSpPr>
          <p:nvPr>
            <p:ph type="pic" idx="1"/>
          </p:nvPr>
        </p:nvSpPr>
        <p:spPr>
          <a:xfrm>
            <a:off x="3887391" y="98745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 xmlns:a16="http://schemas.microsoft.com/office/drawing/2014/main" id="{B5842F63-DD25-4669-896A-49787B72E666}"/>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2D8E23D1-FDF2-47DC-95E3-EC9EE2DB6B1B}"/>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31/05/2022</a:t>
            </a:fld>
            <a:endParaRPr lang="en-AU">
              <a:solidFill>
                <a:prstClr val="black">
                  <a:tint val="75000"/>
                </a:prstClr>
              </a:solidFill>
            </a:endParaRPr>
          </a:p>
        </p:txBody>
      </p:sp>
      <p:sp>
        <p:nvSpPr>
          <p:cNvPr id="6" name="Footer Placeholder 5">
            <a:extLst>
              <a:ext uri="{FF2B5EF4-FFF2-40B4-BE49-F238E27FC236}">
                <a16:creationId xmlns="" xmlns:a16="http://schemas.microsoft.com/office/drawing/2014/main" id="{E7C51D43-9A10-43B1-97C7-5755CDE86F91}"/>
              </a:ext>
            </a:extLst>
          </p:cNvPr>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a:extLst>
              <a:ext uri="{FF2B5EF4-FFF2-40B4-BE49-F238E27FC236}">
                <a16:creationId xmlns="" xmlns:a16="http://schemas.microsoft.com/office/drawing/2014/main" id="{43C6F5B7-35B4-46FE-B1C6-074B850A69D5}"/>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9581910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ABF8BF-0551-4A83-B516-0A136CEC82EF}"/>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 xmlns:a16="http://schemas.microsoft.com/office/drawing/2014/main" id="{2692FFC5-3AB0-483B-ABEB-C959ABCB68C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 xmlns:a16="http://schemas.microsoft.com/office/drawing/2014/main" id="{3E3671EF-5E01-4222-9366-4B7A9EECF880}"/>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31/05/2022</a:t>
            </a:fld>
            <a:endParaRPr lang="en-AU">
              <a:solidFill>
                <a:prstClr val="black">
                  <a:tint val="75000"/>
                </a:prstClr>
              </a:solidFill>
            </a:endParaRPr>
          </a:p>
        </p:txBody>
      </p:sp>
      <p:sp>
        <p:nvSpPr>
          <p:cNvPr id="5" name="Footer Placeholder 4">
            <a:extLst>
              <a:ext uri="{FF2B5EF4-FFF2-40B4-BE49-F238E27FC236}">
                <a16:creationId xmlns="" xmlns:a16="http://schemas.microsoft.com/office/drawing/2014/main" id="{D012DFA3-434F-44D1-8B08-1AA0C291EB83}"/>
              </a:ext>
            </a:extLst>
          </p:cNvPr>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a:extLst>
              <a:ext uri="{FF2B5EF4-FFF2-40B4-BE49-F238E27FC236}">
                <a16:creationId xmlns="" xmlns:a16="http://schemas.microsoft.com/office/drawing/2014/main" id="{30301CF0-AB84-441B-8841-1FCEE287E802}"/>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5857778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191EF5F-9434-4818-82C2-1A4A78833348}"/>
              </a:ext>
            </a:extLst>
          </p:cNvPr>
          <p:cNvSpPr>
            <a:spLocks noGrp="1"/>
          </p:cNvSpPr>
          <p:nvPr>
            <p:ph type="title" orient="vert"/>
          </p:nvPr>
        </p:nvSpPr>
        <p:spPr>
          <a:xfrm>
            <a:off x="6543676" y="365125"/>
            <a:ext cx="1971675" cy="5811838"/>
          </a:xfrm>
        </p:spPr>
        <p:txBody>
          <a:bodyPr vert="eaVert"/>
          <a:lstStyle/>
          <a:p>
            <a:r>
              <a:rPr lang="en-US"/>
              <a:t>Click to edit Master title style</a:t>
            </a:r>
            <a:endParaRPr lang="en-AU"/>
          </a:p>
        </p:txBody>
      </p:sp>
      <p:sp>
        <p:nvSpPr>
          <p:cNvPr id="3" name="Vertical Text Placeholder 2">
            <a:extLst>
              <a:ext uri="{FF2B5EF4-FFF2-40B4-BE49-F238E27FC236}">
                <a16:creationId xmlns="" xmlns:a16="http://schemas.microsoft.com/office/drawing/2014/main" id="{059FEC38-E212-4FDF-BD7E-2D455BA5E51A}"/>
              </a:ext>
            </a:extLst>
          </p:cNvPr>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 xmlns:a16="http://schemas.microsoft.com/office/drawing/2014/main" id="{3B3079CC-0E52-4411-B47C-110F27151C82}"/>
              </a:ext>
            </a:extLst>
          </p:cNvPr>
          <p:cNvSpPr>
            <a:spLocks noGrp="1"/>
          </p:cNvSpPr>
          <p:nvPr>
            <p:ph type="dt" sz="half" idx="10"/>
          </p:nvPr>
        </p:nvSpPr>
        <p:spPr/>
        <p:txBody>
          <a:bodyPr/>
          <a:lstStyle/>
          <a:p>
            <a:fld id="{0FAB2660-F50A-49F8-BFCC-02F5643C3CEC}" type="datetimeFigureOut">
              <a:rPr lang="en-AU" smtClean="0">
                <a:solidFill>
                  <a:prstClr val="black">
                    <a:tint val="75000"/>
                  </a:prstClr>
                </a:solidFill>
              </a:rPr>
              <a:pPr/>
              <a:t>31/05/2022</a:t>
            </a:fld>
            <a:endParaRPr lang="en-AU">
              <a:solidFill>
                <a:prstClr val="black">
                  <a:tint val="75000"/>
                </a:prstClr>
              </a:solidFill>
            </a:endParaRPr>
          </a:p>
        </p:txBody>
      </p:sp>
      <p:sp>
        <p:nvSpPr>
          <p:cNvPr id="5" name="Footer Placeholder 4">
            <a:extLst>
              <a:ext uri="{FF2B5EF4-FFF2-40B4-BE49-F238E27FC236}">
                <a16:creationId xmlns="" xmlns:a16="http://schemas.microsoft.com/office/drawing/2014/main" id="{F8FD233E-4701-4BE6-9E20-DB2ED240F8DF}"/>
              </a:ext>
            </a:extLst>
          </p:cNvPr>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a:extLst>
              <a:ext uri="{FF2B5EF4-FFF2-40B4-BE49-F238E27FC236}">
                <a16:creationId xmlns="" xmlns:a16="http://schemas.microsoft.com/office/drawing/2014/main" id="{BC0FA929-C07F-48A8-8C4B-03DFD8C8841E}"/>
              </a:ext>
            </a:extLst>
          </p:cNvPr>
          <p:cNvSpPr>
            <a:spLocks noGrp="1"/>
          </p:cNvSpPr>
          <p:nvPr>
            <p:ph type="sldNum" sz="quarter" idx="12"/>
          </p:nvPr>
        </p:nvSpPr>
        <p:spPr/>
        <p:txBody>
          <a:body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869234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5783715B-8EDB-4617-9CD0-7187F43A19E9}" type="datetimeFigureOut">
              <a:rPr lang="en-AU" smtClean="0"/>
              <a:t>31/05/2022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8DF247D-8696-4C98-AF9B-3D3C003ADB0F}" type="slidenum">
              <a:rPr lang="en-AU" smtClean="0"/>
              <a:t>‹#›</a:t>
            </a:fld>
            <a:endParaRPr lang="en-AU"/>
          </a:p>
        </p:txBody>
      </p:sp>
    </p:spTree>
    <p:extLst>
      <p:ext uri="{BB962C8B-B14F-4D97-AF65-F5344CB8AC3E}">
        <p14:creationId xmlns:p14="http://schemas.microsoft.com/office/powerpoint/2010/main" val="2156027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5783715B-8EDB-4617-9CD0-7187F43A19E9}" type="datetimeFigureOut">
              <a:rPr lang="en-AU" smtClean="0"/>
              <a:t>31/05/2022</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58DF247D-8696-4C98-AF9B-3D3C003ADB0F}" type="slidenum">
              <a:rPr lang="en-AU" smtClean="0"/>
              <a:t>‹#›</a:t>
            </a:fld>
            <a:endParaRPr lang="en-AU"/>
          </a:p>
        </p:txBody>
      </p:sp>
    </p:spTree>
    <p:extLst>
      <p:ext uri="{BB962C8B-B14F-4D97-AF65-F5344CB8AC3E}">
        <p14:creationId xmlns:p14="http://schemas.microsoft.com/office/powerpoint/2010/main" val="1320869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5783715B-8EDB-4617-9CD0-7187F43A19E9}" type="datetimeFigureOut">
              <a:rPr lang="en-AU" smtClean="0"/>
              <a:t>31/05/2022</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58DF247D-8696-4C98-AF9B-3D3C003ADB0F}" type="slidenum">
              <a:rPr lang="en-AU" smtClean="0"/>
              <a:t>‹#›</a:t>
            </a:fld>
            <a:endParaRPr lang="en-AU"/>
          </a:p>
        </p:txBody>
      </p:sp>
    </p:spTree>
    <p:extLst>
      <p:ext uri="{BB962C8B-B14F-4D97-AF65-F5344CB8AC3E}">
        <p14:creationId xmlns:p14="http://schemas.microsoft.com/office/powerpoint/2010/main" val="2445184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83715B-8EDB-4617-9CD0-7187F43A19E9}" type="datetimeFigureOut">
              <a:rPr lang="en-AU" smtClean="0"/>
              <a:t>31/05/2022</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58DF247D-8696-4C98-AF9B-3D3C003ADB0F}" type="slidenum">
              <a:rPr lang="en-AU" smtClean="0"/>
              <a:t>‹#›</a:t>
            </a:fld>
            <a:endParaRPr lang="en-AU"/>
          </a:p>
        </p:txBody>
      </p:sp>
    </p:spTree>
    <p:extLst>
      <p:ext uri="{BB962C8B-B14F-4D97-AF65-F5344CB8AC3E}">
        <p14:creationId xmlns:p14="http://schemas.microsoft.com/office/powerpoint/2010/main" val="1670222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83715B-8EDB-4617-9CD0-7187F43A19E9}" type="datetimeFigureOut">
              <a:rPr lang="en-AU" smtClean="0"/>
              <a:t>31/05/2022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8DF247D-8696-4C98-AF9B-3D3C003ADB0F}" type="slidenum">
              <a:rPr lang="en-AU" smtClean="0"/>
              <a:t>‹#›</a:t>
            </a:fld>
            <a:endParaRPr lang="en-AU"/>
          </a:p>
        </p:txBody>
      </p:sp>
    </p:spTree>
    <p:extLst>
      <p:ext uri="{BB962C8B-B14F-4D97-AF65-F5344CB8AC3E}">
        <p14:creationId xmlns:p14="http://schemas.microsoft.com/office/powerpoint/2010/main" val="368116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83715B-8EDB-4617-9CD0-7187F43A19E9}" type="datetimeFigureOut">
              <a:rPr lang="en-AU" smtClean="0"/>
              <a:t>31/05/2022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8DF247D-8696-4C98-AF9B-3D3C003ADB0F}" type="slidenum">
              <a:rPr lang="en-AU" smtClean="0"/>
              <a:t>‹#›</a:t>
            </a:fld>
            <a:endParaRPr lang="en-AU"/>
          </a:p>
        </p:txBody>
      </p:sp>
    </p:spTree>
    <p:extLst>
      <p:ext uri="{BB962C8B-B14F-4D97-AF65-F5344CB8AC3E}">
        <p14:creationId xmlns:p14="http://schemas.microsoft.com/office/powerpoint/2010/main" val="309310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83715B-8EDB-4617-9CD0-7187F43A19E9}" type="datetimeFigureOut">
              <a:rPr lang="en-AU" smtClean="0"/>
              <a:t>31/05/2022</a:t>
            </a:fld>
            <a:endParaRPr lang="en-AU"/>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DF247D-8696-4C98-AF9B-3D3C003ADB0F}" type="slidenum">
              <a:rPr lang="en-AU" smtClean="0"/>
              <a:t>‹#›</a:t>
            </a:fld>
            <a:endParaRPr lang="en-AU"/>
          </a:p>
        </p:txBody>
      </p:sp>
    </p:spTree>
    <p:extLst>
      <p:ext uri="{BB962C8B-B14F-4D97-AF65-F5344CB8AC3E}">
        <p14:creationId xmlns:p14="http://schemas.microsoft.com/office/powerpoint/2010/main" val="4266655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8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25F451-D064-4369-9885-2CB8F13484CC}" type="datetimeFigureOut">
              <a:rPr lang="en-AU" smtClean="0">
                <a:solidFill>
                  <a:prstClr val="black">
                    <a:tint val="75000"/>
                  </a:prstClr>
                </a:solidFill>
              </a:rPr>
              <a:pPr/>
              <a:t>31/05/2022</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8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6553200" y="635638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42A9A2-411E-49E4-804E-6C8BCE005DA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5856512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A238824-25EA-4F9F-B610-6FE71C3F679B}"/>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 xmlns:a16="http://schemas.microsoft.com/office/drawing/2014/main" id="{E82FE692-A2DB-4A2A-892A-DB2E8D15D0A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 xmlns:a16="http://schemas.microsoft.com/office/drawing/2014/main" id="{AB482556-F184-4304-A26D-8515EE20A9BF}"/>
              </a:ext>
            </a:extLst>
          </p:cNvPr>
          <p:cNvSpPr>
            <a:spLocks noGrp="1"/>
          </p:cNvSpPr>
          <p:nvPr>
            <p:ph type="dt" sz="half" idx="2"/>
          </p:nvPr>
        </p:nvSpPr>
        <p:spPr>
          <a:xfrm>
            <a:off x="628650" y="635638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B2660-F50A-49F8-BFCC-02F5643C3CEC}" type="datetimeFigureOut">
              <a:rPr lang="en-AU" smtClean="0">
                <a:solidFill>
                  <a:prstClr val="black">
                    <a:tint val="75000"/>
                  </a:prstClr>
                </a:solidFill>
              </a:rPr>
              <a:pPr/>
              <a:t>31/05/2022</a:t>
            </a:fld>
            <a:endParaRPr lang="en-AU">
              <a:solidFill>
                <a:prstClr val="black">
                  <a:tint val="75000"/>
                </a:prstClr>
              </a:solidFill>
            </a:endParaRPr>
          </a:p>
        </p:txBody>
      </p:sp>
      <p:sp>
        <p:nvSpPr>
          <p:cNvPr id="5" name="Footer Placeholder 4">
            <a:extLst>
              <a:ext uri="{FF2B5EF4-FFF2-40B4-BE49-F238E27FC236}">
                <a16:creationId xmlns="" xmlns:a16="http://schemas.microsoft.com/office/drawing/2014/main" id="{A99893D3-A277-41CD-BB39-60DB9B19771E}"/>
              </a:ext>
            </a:extLst>
          </p:cNvPr>
          <p:cNvSpPr>
            <a:spLocks noGrp="1"/>
          </p:cNvSpPr>
          <p:nvPr>
            <p:ph type="ftr" sz="quarter" idx="3"/>
          </p:nvPr>
        </p:nvSpPr>
        <p:spPr>
          <a:xfrm>
            <a:off x="3028950" y="635638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a:extLst>
              <a:ext uri="{FF2B5EF4-FFF2-40B4-BE49-F238E27FC236}">
                <a16:creationId xmlns="" xmlns:a16="http://schemas.microsoft.com/office/drawing/2014/main" id="{085F94C0-21B7-497E-9429-E8C105B7C82B}"/>
              </a:ext>
            </a:extLst>
          </p:cNvPr>
          <p:cNvSpPr>
            <a:spLocks noGrp="1"/>
          </p:cNvSpPr>
          <p:nvPr>
            <p:ph type="sldNum" sz="quarter" idx="4"/>
          </p:nvPr>
        </p:nvSpPr>
        <p:spPr>
          <a:xfrm>
            <a:off x="6457950" y="635638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79FC51-658E-4060-A070-9BC19083E93E}"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5188433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hyperlink" Target="https://www.orchids.org/grexes/dendrobium-aphyllum" TargetMode="External"/><Relationship Id="rId2" Type="http://schemas.openxmlformats.org/officeDocument/2006/relationships/hyperlink" Target="https://www.orchids.org/grexes/dendrobium-loddigesii" TargetMode="External"/><Relationship Id="rId1" Type="http://schemas.openxmlformats.org/officeDocument/2006/relationships/slideLayout" Target="../slideLayouts/slideLayout8.xml"/><Relationship Id="rId5" Type="http://schemas.openxmlformats.org/officeDocument/2006/relationships/image" Target="../media/image27.jpg"/><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png"/><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jpeg"/><Relationship Id="rId2" Type="http://schemas.openxmlformats.org/officeDocument/2006/relationships/image" Target="../media/image72.jpg"/><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jpeg"/><Relationship Id="rId17" Type="http://schemas.openxmlformats.org/officeDocument/2006/relationships/image" Target="../media/image18.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jpeg"/><Relationship Id="rId1" Type="http://schemas.openxmlformats.org/officeDocument/2006/relationships/slideLayout" Target="../slideLayouts/slideLayout6.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87.png"/></Relationships>
</file>

<file path=ppt/slides/_rels/slide21.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openxmlformats.org/officeDocument/2006/relationships/image" Target="../media/image89.png"/><Relationship Id="rId7" Type="http://schemas.openxmlformats.org/officeDocument/2006/relationships/image" Target="../media/image93.jpg"/><Relationship Id="rId12" Type="http://schemas.openxmlformats.org/officeDocument/2006/relationships/image" Target="../media/image98.jpeg"/><Relationship Id="rId2" Type="http://schemas.openxmlformats.org/officeDocument/2006/relationships/image" Target="../media/image88.png"/><Relationship Id="rId16"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5" Type="http://schemas.openxmlformats.org/officeDocument/2006/relationships/image" Target="../media/image101.png"/><Relationship Id="rId10" Type="http://schemas.openxmlformats.org/officeDocument/2006/relationships/image" Target="../media/image96.jpeg"/><Relationship Id="rId4" Type="http://schemas.openxmlformats.org/officeDocument/2006/relationships/image" Target="../media/image90.png"/><Relationship Id="rId9" Type="http://schemas.openxmlformats.org/officeDocument/2006/relationships/image" Target="../media/image95.png"/><Relationship Id="rId14" Type="http://schemas.openxmlformats.org/officeDocument/2006/relationships/image" Target="../media/image100.jpeg"/></Relationships>
</file>

<file path=ppt/slides/_rels/slide22.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30.jpg"/><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113.png"/><Relationship Id="rId17" Type="http://schemas.openxmlformats.org/officeDocument/2006/relationships/image" Target="../media/image117.png"/><Relationship Id="rId2" Type="http://schemas.openxmlformats.org/officeDocument/2006/relationships/image" Target="../media/image103.png"/><Relationship Id="rId16"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5" Type="http://schemas.openxmlformats.org/officeDocument/2006/relationships/image" Target="../media/image115.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 Id="rId14" Type="http://schemas.openxmlformats.org/officeDocument/2006/relationships/image" Target="../media/image114.png"/></Relationships>
</file>

<file path=ppt/slides/_rels/slide2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13.xml"/><Relationship Id="rId5" Type="http://schemas.openxmlformats.org/officeDocument/2006/relationships/image" Target="../media/image122.png"/><Relationship Id="rId4" Type="http://schemas.openxmlformats.org/officeDocument/2006/relationships/image" Target="../media/image12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g"/><Relationship Id="rId7" Type="http://schemas.openxmlformats.org/officeDocument/2006/relationships/image" Target="../media/image30.jpg"/><Relationship Id="rId12" Type="http://schemas.openxmlformats.org/officeDocument/2006/relationships/image" Target="../media/image35.jpe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jpg"/><Relationship Id="rId9" Type="http://schemas.openxmlformats.org/officeDocument/2006/relationships/image" Target="../media/image3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127.png"/><Relationship Id="rId7" Type="http://schemas.openxmlformats.org/officeDocument/2006/relationships/image" Target="../media/image131.png"/><Relationship Id="rId12" Type="http://schemas.openxmlformats.org/officeDocument/2006/relationships/image" Target="../media/image136.png"/><Relationship Id="rId2" Type="http://schemas.openxmlformats.org/officeDocument/2006/relationships/image" Target="../media/image126.jpeg"/><Relationship Id="rId1" Type="http://schemas.openxmlformats.org/officeDocument/2006/relationships/slideLayout" Target="../slideLayouts/slideLayout6.xml"/><Relationship Id="rId6" Type="http://schemas.openxmlformats.org/officeDocument/2006/relationships/image" Target="../media/image130.jpeg"/><Relationship Id="rId11" Type="http://schemas.openxmlformats.org/officeDocument/2006/relationships/image" Target="../media/image135.png"/><Relationship Id="rId5" Type="http://schemas.openxmlformats.org/officeDocument/2006/relationships/image" Target="../media/image129.pn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png"/></Relationships>
</file>

<file path=ppt/slides/_rels/slide32.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8.jpeg"/><Relationship Id="rId3" Type="http://schemas.openxmlformats.org/officeDocument/2006/relationships/image" Target="../media/image138.png"/><Relationship Id="rId7" Type="http://schemas.openxmlformats.org/officeDocument/2006/relationships/image" Target="../media/image142.png"/><Relationship Id="rId12" Type="http://schemas.openxmlformats.org/officeDocument/2006/relationships/image" Target="../media/image147.png"/><Relationship Id="rId2" Type="http://schemas.openxmlformats.org/officeDocument/2006/relationships/image" Target="../media/image137.png"/><Relationship Id="rId1" Type="http://schemas.openxmlformats.org/officeDocument/2006/relationships/slideLayout" Target="../slideLayouts/slideLayout7.xml"/><Relationship Id="rId6" Type="http://schemas.openxmlformats.org/officeDocument/2006/relationships/image" Target="../media/image141.png"/><Relationship Id="rId11" Type="http://schemas.openxmlformats.org/officeDocument/2006/relationships/image" Target="../media/image146.png"/><Relationship Id="rId5" Type="http://schemas.openxmlformats.org/officeDocument/2006/relationships/image" Target="../media/image140.png"/><Relationship Id="rId10" Type="http://schemas.openxmlformats.org/officeDocument/2006/relationships/image" Target="../media/image145.png"/><Relationship Id="rId4" Type="http://schemas.openxmlformats.org/officeDocument/2006/relationships/image" Target="../media/image139.png"/><Relationship Id="rId9" Type="http://schemas.openxmlformats.org/officeDocument/2006/relationships/image" Target="../media/image144.png"/></Relationships>
</file>

<file path=ppt/slides/_rels/slide33.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image" Target="../media/image149.png"/><Relationship Id="rId1" Type="http://schemas.openxmlformats.org/officeDocument/2006/relationships/slideLayout" Target="../slideLayouts/slideLayout6.xml"/><Relationship Id="rId6" Type="http://schemas.openxmlformats.org/officeDocument/2006/relationships/image" Target="../media/image153.png"/><Relationship Id="rId11" Type="http://schemas.openxmlformats.org/officeDocument/2006/relationships/image" Target="../media/image158.jpeg"/><Relationship Id="rId5" Type="http://schemas.openxmlformats.org/officeDocument/2006/relationships/image" Target="../media/image152.png"/><Relationship Id="rId10" Type="http://schemas.openxmlformats.org/officeDocument/2006/relationships/image" Target="../media/image157.png"/><Relationship Id="rId4" Type="http://schemas.openxmlformats.org/officeDocument/2006/relationships/image" Target="../media/image151.png"/><Relationship Id="rId9" Type="http://schemas.openxmlformats.org/officeDocument/2006/relationships/image" Target="../media/image15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47.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4648200"/>
            <a:ext cx="7583488" cy="762000"/>
          </a:xfrm>
        </p:spPr>
        <p:txBody>
          <a:bodyPr>
            <a:noAutofit/>
          </a:bodyPr>
          <a:lstStyle/>
          <a:p>
            <a:r>
              <a:rPr lang="en-AU" sz="4000" dirty="0" smtClean="0"/>
              <a:t>Deciduous Dendrobium Orchids</a:t>
            </a:r>
            <a:endParaRPr lang="en-AU" sz="4000" dirty="0"/>
          </a:p>
        </p:txBody>
      </p:sp>
      <p:sp>
        <p:nvSpPr>
          <p:cNvPr id="4" name="Text Placeholder 3"/>
          <p:cNvSpPr>
            <a:spLocks noGrp="1"/>
          </p:cNvSpPr>
          <p:nvPr>
            <p:ph type="body" sz="half" idx="2"/>
          </p:nvPr>
        </p:nvSpPr>
        <p:spPr>
          <a:xfrm>
            <a:off x="1792288" y="5638800"/>
            <a:ext cx="6589712" cy="533400"/>
          </a:xfrm>
        </p:spPr>
        <p:txBody>
          <a:bodyPr>
            <a:normAutofit/>
          </a:bodyPr>
          <a:lstStyle/>
          <a:p>
            <a:r>
              <a:rPr lang="en-AU" sz="2000" dirty="0" smtClean="0"/>
              <a:t>                          By Gary Hodder </a:t>
            </a:r>
            <a:r>
              <a:rPr lang="en-AU" sz="1000" dirty="0" smtClean="0"/>
              <a:t>copyright on photographs</a:t>
            </a:r>
            <a:endParaRPr lang="en-AU" sz="1000" dirty="0"/>
          </a:p>
        </p:txBody>
      </p:sp>
      <p:pic>
        <p:nvPicPr>
          <p:cNvPr id="2050" name="Picture 2"/>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a:stretch>
            <a:fillRect/>
          </a:stretch>
        </p:blipFill>
        <p:spPr bwMode="auto">
          <a:xfrm>
            <a:off x="152400" y="1316329"/>
            <a:ext cx="4051877" cy="3038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375212" y="1316329"/>
            <a:ext cx="4552714" cy="3027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6145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6629400" cy="488950"/>
          </a:xfrm>
        </p:spPr>
        <p:txBody>
          <a:bodyPr>
            <a:normAutofit fontScale="90000"/>
          </a:bodyPr>
          <a:lstStyle/>
          <a:p>
            <a:r>
              <a:rPr lang="en-AU" dirty="0" smtClean="0"/>
              <a:t>                              </a:t>
            </a:r>
            <a:r>
              <a:rPr lang="en-AU" sz="3000" i="1" dirty="0" smtClean="0"/>
              <a:t>Deciduous Dendrobium Orchids</a:t>
            </a:r>
            <a:endParaRPr lang="en-AU" sz="3000" i="1" dirty="0"/>
          </a:p>
        </p:txBody>
      </p:sp>
      <p:sp>
        <p:nvSpPr>
          <p:cNvPr id="3" name="Content Placeholder 2"/>
          <p:cNvSpPr>
            <a:spLocks noGrp="1"/>
          </p:cNvSpPr>
          <p:nvPr>
            <p:ph idx="1"/>
          </p:nvPr>
        </p:nvSpPr>
        <p:spPr>
          <a:xfrm>
            <a:off x="228600" y="1600202"/>
            <a:ext cx="2057400" cy="4557713"/>
          </a:xfrm>
        </p:spPr>
        <p:txBody>
          <a:bodyPr/>
          <a:lstStyle/>
          <a:p>
            <a:pPr marL="0" indent="0">
              <a:buNone/>
            </a:pPr>
            <a:r>
              <a:rPr lang="en-AU" dirty="0" smtClean="0"/>
              <a:t>                                                                     </a:t>
            </a:r>
            <a:endParaRPr lang="en-AU" dirty="0"/>
          </a:p>
        </p:txBody>
      </p:sp>
      <p:sp>
        <p:nvSpPr>
          <p:cNvPr id="4" name="Text Placeholder 3"/>
          <p:cNvSpPr>
            <a:spLocks noGrp="1"/>
          </p:cNvSpPr>
          <p:nvPr>
            <p:ph type="body" sz="half" idx="2"/>
          </p:nvPr>
        </p:nvSpPr>
        <p:spPr>
          <a:xfrm>
            <a:off x="2819400" y="1009694"/>
            <a:ext cx="5715000" cy="5448212"/>
          </a:xfrm>
        </p:spPr>
        <p:txBody>
          <a:bodyPr>
            <a:normAutofit/>
          </a:bodyPr>
          <a:lstStyle/>
          <a:p>
            <a:r>
              <a:rPr lang="en-AU" sz="2600" b="1" i="1" dirty="0" smtClean="0">
                <a:solidFill>
                  <a:srgbClr val="00B0F0"/>
                </a:solidFill>
              </a:rPr>
              <a:t>              Dendrobium </a:t>
            </a:r>
            <a:r>
              <a:rPr lang="en-AU" sz="2600" b="1" i="1" dirty="0" err="1" smtClean="0">
                <a:solidFill>
                  <a:srgbClr val="00B0F0"/>
                </a:solidFill>
              </a:rPr>
              <a:t>devonianum</a:t>
            </a:r>
            <a:r>
              <a:rPr lang="en-AU" sz="2600" b="1" i="1" dirty="0" smtClean="0">
                <a:solidFill>
                  <a:srgbClr val="00B0F0"/>
                </a:solidFill>
              </a:rPr>
              <a:t>       </a:t>
            </a:r>
            <a:r>
              <a:rPr lang="en-AU" sz="2400" dirty="0" smtClean="0"/>
              <a:t>Dendrobium </a:t>
            </a:r>
            <a:r>
              <a:rPr lang="en-AU" sz="2400" dirty="0" err="1"/>
              <a:t>devonianum</a:t>
            </a:r>
            <a:r>
              <a:rPr lang="en-AU" sz="2400" dirty="0"/>
              <a:t> is found in the Chinese Himalayas, Bhutan, </a:t>
            </a:r>
            <a:r>
              <a:rPr lang="en-AU" sz="2400" dirty="0" smtClean="0"/>
              <a:t>, Thailand</a:t>
            </a:r>
            <a:r>
              <a:rPr lang="en-AU" sz="2400" dirty="0" smtClean="0">
                <a:solidFill>
                  <a:prstClr val="black"/>
                </a:solidFill>
              </a:rPr>
              <a:t> </a:t>
            </a:r>
            <a:r>
              <a:rPr lang="en-AU" sz="2400" dirty="0">
                <a:solidFill>
                  <a:prstClr val="black"/>
                </a:solidFill>
              </a:rPr>
              <a:t>Myanmar, </a:t>
            </a:r>
            <a:r>
              <a:rPr lang="en-AU" sz="2400" dirty="0" smtClean="0"/>
              <a:t>and</a:t>
            </a:r>
            <a:r>
              <a:rPr lang="en-AU" sz="2400" dirty="0"/>
              <a:t>, Laos, Vietnam and the Indian state of Assam. It is a mountain </a:t>
            </a:r>
            <a:r>
              <a:rPr lang="en-AU" sz="2400" dirty="0" smtClean="0"/>
              <a:t>species </a:t>
            </a:r>
            <a:r>
              <a:rPr lang="en-AU" sz="2400" dirty="0"/>
              <a:t>found in trees at an altitude of 500-2000 </a:t>
            </a:r>
            <a:r>
              <a:rPr lang="en-AU" sz="2400" dirty="0" smtClean="0"/>
              <a:t>metres.</a:t>
            </a:r>
            <a:endParaRPr lang="en-AU" sz="2500" dirty="0"/>
          </a:p>
          <a:p>
            <a:r>
              <a:rPr lang="en-AU" sz="2600" b="1" i="1" dirty="0" smtClean="0">
                <a:solidFill>
                  <a:srgbClr val="00B0F0"/>
                </a:solidFill>
              </a:rPr>
              <a:t>       Dendrobium  “Bohemian Rhapsody”</a:t>
            </a:r>
          </a:p>
          <a:p>
            <a:r>
              <a:rPr lang="en-AU" sz="2400" dirty="0" smtClean="0"/>
              <a:t>Dendrobium </a:t>
            </a:r>
            <a:r>
              <a:rPr lang="en-AU" sz="2400" dirty="0"/>
              <a:t>Bohemian Rhapsody is </a:t>
            </a:r>
            <a:r>
              <a:rPr lang="en-AU" sz="2400" dirty="0" smtClean="0"/>
              <a:t>a  </a:t>
            </a:r>
            <a:r>
              <a:rPr lang="en-AU" sz="2400" dirty="0"/>
              <a:t>hybrid originated by David Banks in 1995. It is a cross </a:t>
            </a:r>
            <a:r>
              <a:rPr lang="en-AU" sz="2400" dirty="0" smtClean="0"/>
              <a:t>between </a:t>
            </a:r>
            <a:r>
              <a:rPr lang="en-AU" sz="2400" dirty="0">
                <a:hlinkClick r:id="rId2"/>
              </a:rPr>
              <a:t>Den. </a:t>
            </a:r>
            <a:r>
              <a:rPr lang="en-AU" sz="2400" dirty="0" err="1">
                <a:hlinkClick r:id="rId2"/>
              </a:rPr>
              <a:t>loddigesii</a:t>
            </a:r>
            <a:r>
              <a:rPr lang="en-AU" sz="2400" dirty="0"/>
              <a:t> </a:t>
            </a:r>
            <a:r>
              <a:rPr lang="en-AU" sz="2400" dirty="0" smtClean="0"/>
              <a:t>and </a:t>
            </a:r>
            <a:r>
              <a:rPr lang="en-AU" sz="2400" dirty="0" smtClean="0">
                <a:hlinkClick r:id="rId3"/>
              </a:rPr>
              <a:t>Den</a:t>
            </a:r>
            <a:r>
              <a:rPr lang="en-AU" sz="2400" dirty="0">
                <a:hlinkClick r:id="rId3"/>
              </a:rPr>
              <a:t>. </a:t>
            </a:r>
            <a:r>
              <a:rPr lang="en-AU" sz="2400" dirty="0" err="1">
                <a:hlinkClick r:id="rId3"/>
              </a:rPr>
              <a:t>aphyllum</a:t>
            </a:r>
            <a:r>
              <a:rPr lang="en-AU" sz="2400" dirty="0"/>
              <a:t>. It is considered a "primary hybrid" because it is a cross between two species. </a:t>
            </a:r>
            <a:endParaRPr lang="en-AU" sz="2400" b="1" dirty="0"/>
          </a:p>
        </p:txBody>
      </p:sp>
      <p:pic>
        <p:nvPicPr>
          <p:cNvPr id="5"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225" y="1153759"/>
            <a:ext cx="1775752" cy="2057400"/>
          </a:xfrm>
          <a:prstGeom prst="rect">
            <a:avLst/>
          </a:prstGeom>
        </p:spPr>
      </p:pic>
      <p:pic>
        <p:nvPicPr>
          <p:cNvPr id="6" name="Content Placeholder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741" y="3886200"/>
            <a:ext cx="2096719" cy="1572539"/>
          </a:xfrm>
          <a:prstGeom prst="rect">
            <a:avLst/>
          </a:prstGeom>
        </p:spPr>
      </p:pic>
    </p:spTree>
    <p:extLst>
      <p:ext uri="{BB962C8B-B14F-4D97-AF65-F5344CB8AC3E}">
        <p14:creationId xmlns:p14="http://schemas.microsoft.com/office/powerpoint/2010/main" val="2186999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6629400" cy="488950"/>
          </a:xfrm>
        </p:spPr>
        <p:txBody>
          <a:bodyPr>
            <a:normAutofit fontScale="90000"/>
          </a:bodyPr>
          <a:lstStyle/>
          <a:p>
            <a:r>
              <a:rPr lang="en-AU" dirty="0" smtClean="0"/>
              <a:t>                              </a:t>
            </a:r>
            <a:r>
              <a:rPr lang="en-AU" sz="3000" i="1" dirty="0" smtClean="0"/>
              <a:t>Deciduous Dendrobium Orchids</a:t>
            </a:r>
            <a:endParaRPr lang="en-AU" sz="3000" i="1" dirty="0"/>
          </a:p>
        </p:txBody>
      </p:sp>
      <p:sp>
        <p:nvSpPr>
          <p:cNvPr id="3" name="Content Placeholder 2"/>
          <p:cNvSpPr>
            <a:spLocks noGrp="1"/>
          </p:cNvSpPr>
          <p:nvPr>
            <p:ph idx="1"/>
          </p:nvPr>
        </p:nvSpPr>
        <p:spPr>
          <a:xfrm>
            <a:off x="228600" y="1600202"/>
            <a:ext cx="2057400" cy="4557713"/>
          </a:xfrm>
        </p:spPr>
        <p:txBody>
          <a:bodyPr/>
          <a:lstStyle/>
          <a:p>
            <a:pPr marL="0" indent="0">
              <a:buNone/>
            </a:pPr>
            <a:r>
              <a:rPr lang="en-AU" dirty="0" smtClean="0"/>
              <a:t>                                                                     </a:t>
            </a:r>
            <a:endParaRPr lang="en-AU" dirty="0"/>
          </a:p>
        </p:txBody>
      </p:sp>
      <p:sp>
        <p:nvSpPr>
          <p:cNvPr id="4" name="Text Placeholder 3"/>
          <p:cNvSpPr>
            <a:spLocks noGrp="1"/>
          </p:cNvSpPr>
          <p:nvPr>
            <p:ph type="body" sz="half" idx="2"/>
          </p:nvPr>
        </p:nvSpPr>
        <p:spPr>
          <a:xfrm>
            <a:off x="2895600" y="1295400"/>
            <a:ext cx="5715000" cy="5181600"/>
          </a:xfrm>
        </p:spPr>
        <p:txBody>
          <a:bodyPr>
            <a:normAutofit fontScale="92500" lnSpcReduction="20000"/>
          </a:bodyPr>
          <a:lstStyle/>
          <a:p>
            <a:r>
              <a:rPr lang="en-AU" sz="2500" b="1" dirty="0" smtClean="0"/>
              <a:t>          </a:t>
            </a:r>
            <a:r>
              <a:rPr lang="en-AU" sz="2800" b="1" i="1" dirty="0" smtClean="0">
                <a:solidFill>
                  <a:srgbClr val="00B0F0"/>
                </a:solidFill>
              </a:rPr>
              <a:t>Dendrobium </a:t>
            </a:r>
            <a:r>
              <a:rPr lang="en-AU" sz="2800" b="1" i="1" dirty="0" err="1" smtClean="0">
                <a:solidFill>
                  <a:srgbClr val="00B0F0"/>
                </a:solidFill>
              </a:rPr>
              <a:t>loddigesii</a:t>
            </a:r>
            <a:endParaRPr lang="en-AU" sz="2800" b="1" i="1" dirty="0" smtClean="0">
              <a:solidFill>
                <a:srgbClr val="00B0F0"/>
              </a:solidFill>
            </a:endParaRPr>
          </a:p>
          <a:p>
            <a:r>
              <a:rPr lang="en-AU" sz="2500" dirty="0" smtClean="0"/>
              <a:t> </a:t>
            </a:r>
            <a:r>
              <a:rPr lang="en-AU" sz="2600" dirty="0"/>
              <a:t>Dendrobium </a:t>
            </a:r>
            <a:r>
              <a:rPr lang="en-AU" sz="2600" dirty="0" err="1"/>
              <a:t>loddigesii</a:t>
            </a:r>
            <a:r>
              <a:rPr lang="en-AU" sz="2600" dirty="0"/>
              <a:t> </a:t>
            </a:r>
            <a:r>
              <a:rPr lang="en-AU" sz="2600" dirty="0" smtClean="0"/>
              <a:t>is a </a:t>
            </a:r>
            <a:r>
              <a:rPr lang="en-AU" sz="2600" dirty="0"/>
              <a:t>warm to cold </a:t>
            </a:r>
            <a:r>
              <a:rPr lang="en-AU" sz="2600" dirty="0" smtClean="0"/>
              <a:t>growing orchid from </a:t>
            </a:r>
            <a:r>
              <a:rPr lang="en-AU" sz="2600" dirty="0"/>
              <a:t>Laos, Vietnam, and China. It is found in humid, mossy, mixed and coniferous forests at elevations of 1000 to 1500 </a:t>
            </a:r>
            <a:r>
              <a:rPr lang="en-AU" sz="2600" dirty="0" smtClean="0"/>
              <a:t>metres</a:t>
            </a:r>
            <a:r>
              <a:rPr lang="en-AU" sz="2600" dirty="0"/>
              <a:t>.</a:t>
            </a:r>
            <a:r>
              <a:rPr lang="en-AU" sz="2600" dirty="0" smtClean="0"/>
              <a:t> </a:t>
            </a:r>
          </a:p>
          <a:p>
            <a:endParaRPr lang="en-AU" sz="2600" b="1" i="1" dirty="0">
              <a:solidFill>
                <a:srgbClr val="00B0F0"/>
              </a:solidFill>
            </a:endParaRPr>
          </a:p>
          <a:p>
            <a:r>
              <a:rPr lang="en-AU" sz="2800" b="1" i="1" dirty="0" smtClean="0">
                <a:solidFill>
                  <a:srgbClr val="00B0F0"/>
                </a:solidFill>
              </a:rPr>
              <a:t>              Dendrobium </a:t>
            </a:r>
            <a:r>
              <a:rPr lang="en-AU" sz="2800" b="1" i="1" dirty="0" err="1" smtClean="0">
                <a:solidFill>
                  <a:srgbClr val="00B0F0"/>
                </a:solidFill>
              </a:rPr>
              <a:t>parishii</a:t>
            </a:r>
            <a:endParaRPr lang="en-AU" sz="2800" b="1" i="1" dirty="0" smtClean="0">
              <a:solidFill>
                <a:srgbClr val="00B0F0"/>
              </a:solidFill>
            </a:endParaRPr>
          </a:p>
          <a:p>
            <a:pPr lvl="0"/>
            <a:r>
              <a:rPr lang="en-AU" sz="2600" dirty="0" smtClean="0"/>
              <a:t>Dendrobium </a:t>
            </a:r>
            <a:r>
              <a:rPr lang="en-AU" sz="2600" dirty="0" err="1"/>
              <a:t>parishii</a:t>
            </a:r>
            <a:r>
              <a:rPr lang="en-AU" sz="2600" dirty="0"/>
              <a:t> is a species </a:t>
            </a:r>
            <a:r>
              <a:rPr lang="en-AU" sz="2600" dirty="0" smtClean="0"/>
              <a:t>native </a:t>
            </a:r>
            <a:r>
              <a:rPr lang="en-AU" sz="2600" dirty="0"/>
              <a:t>to Asia. It is </a:t>
            </a:r>
            <a:r>
              <a:rPr lang="en-AU" sz="2600" dirty="0" smtClean="0"/>
              <a:t>found in </a:t>
            </a:r>
            <a:r>
              <a:rPr lang="en-AU" sz="2600" dirty="0"/>
              <a:t>the Eastern Himalayas, </a:t>
            </a:r>
            <a:r>
              <a:rPr lang="en-AU" sz="2600" dirty="0">
                <a:solidFill>
                  <a:prstClr val="black"/>
                </a:solidFill>
              </a:rPr>
              <a:t>in southwest </a:t>
            </a:r>
            <a:r>
              <a:rPr lang="en-AU" sz="2600" dirty="0" smtClean="0"/>
              <a:t>China, N</a:t>
            </a:r>
            <a:r>
              <a:rPr lang="en-AU" sz="2600" dirty="0" smtClean="0">
                <a:solidFill>
                  <a:prstClr val="black"/>
                </a:solidFill>
              </a:rPr>
              <a:t>orthern </a:t>
            </a:r>
            <a:r>
              <a:rPr lang="en-AU" sz="2600" dirty="0">
                <a:solidFill>
                  <a:prstClr val="black"/>
                </a:solidFill>
              </a:rPr>
              <a:t>and </a:t>
            </a:r>
            <a:r>
              <a:rPr lang="en-AU" sz="2600" dirty="0" smtClean="0">
                <a:solidFill>
                  <a:prstClr val="black"/>
                </a:solidFill>
              </a:rPr>
              <a:t>Eastern </a:t>
            </a:r>
            <a:r>
              <a:rPr lang="en-AU" sz="2600" dirty="0">
                <a:solidFill>
                  <a:prstClr val="black"/>
                </a:solidFill>
              </a:rPr>
              <a:t>Thailand, Laos, Vietnam to the Provinces of Yunnan and </a:t>
            </a:r>
            <a:r>
              <a:rPr lang="en-AU" sz="2600" dirty="0" err="1">
                <a:solidFill>
                  <a:prstClr val="black"/>
                </a:solidFill>
              </a:rPr>
              <a:t>Gweizhou</a:t>
            </a:r>
            <a:r>
              <a:rPr lang="en-AU" sz="2600" dirty="0">
                <a:solidFill>
                  <a:prstClr val="black"/>
                </a:solidFill>
              </a:rPr>
              <a:t> </a:t>
            </a:r>
            <a:r>
              <a:rPr lang="en-AU" sz="2600" dirty="0" smtClean="0">
                <a:solidFill>
                  <a:prstClr val="black"/>
                </a:solidFill>
              </a:rPr>
              <a:t>growing in </a:t>
            </a:r>
            <a:r>
              <a:rPr lang="en-AU" sz="2600" dirty="0" smtClean="0"/>
              <a:t>deciduous </a:t>
            </a:r>
            <a:r>
              <a:rPr lang="en-AU" sz="2600" dirty="0"/>
              <a:t>forests at heights of 250-1700 </a:t>
            </a:r>
            <a:r>
              <a:rPr lang="en-AU" sz="2600" dirty="0" smtClean="0"/>
              <a:t>metres. </a:t>
            </a:r>
            <a:endParaRPr lang="en-AU" sz="2600" dirty="0">
              <a:solidFill>
                <a:prstClr val="black"/>
              </a:solidFill>
            </a:endParaRPr>
          </a:p>
          <a:p>
            <a:r>
              <a:rPr lang="en-AU" sz="2600" dirty="0" smtClean="0"/>
              <a:t> </a:t>
            </a:r>
            <a:endParaRPr lang="en-AU" sz="2600" b="1" dirty="0"/>
          </a:p>
        </p:txBody>
      </p:sp>
      <p:pic>
        <p:nvPicPr>
          <p:cNvPr id="5"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9338" y="1339722"/>
            <a:ext cx="2096719" cy="1572539"/>
          </a:xfrm>
          <a:prstGeom prst="rect">
            <a:avLst/>
          </a:prstGeom>
        </p:spPr>
      </p:pic>
      <p:pic>
        <p:nvPicPr>
          <p:cNvPr id="6"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337" y="3657600"/>
            <a:ext cx="2096719" cy="1544146"/>
          </a:xfrm>
          <a:prstGeom prst="rect">
            <a:avLst/>
          </a:prstGeom>
        </p:spPr>
      </p:pic>
    </p:spTree>
    <p:extLst>
      <p:ext uri="{BB962C8B-B14F-4D97-AF65-F5344CB8AC3E}">
        <p14:creationId xmlns:p14="http://schemas.microsoft.com/office/powerpoint/2010/main" val="1706017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6629400" cy="488950"/>
          </a:xfrm>
        </p:spPr>
        <p:txBody>
          <a:bodyPr>
            <a:normAutofit fontScale="90000"/>
          </a:bodyPr>
          <a:lstStyle/>
          <a:p>
            <a:r>
              <a:rPr lang="en-AU" dirty="0" smtClean="0"/>
              <a:t>                              </a:t>
            </a:r>
            <a:r>
              <a:rPr lang="en-AU" sz="3000" i="1" dirty="0" smtClean="0"/>
              <a:t>Deciduous Dendrobium Orchids</a:t>
            </a:r>
            <a:endParaRPr lang="en-AU" sz="3000" i="1" dirty="0"/>
          </a:p>
        </p:txBody>
      </p:sp>
      <p:sp>
        <p:nvSpPr>
          <p:cNvPr id="3" name="Content Placeholder 2"/>
          <p:cNvSpPr>
            <a:spLocks noGrp="1"/>
          </p:cNvSpPr>
          <p:nvPr>
            <p:ph idx="1"/>
          </p:nvPr>
        </p:nvSpPr>
        <p:spPr>
          <a:xfrm>
            <a:off x="228600" y="1600202"/>
            <a:ext cx="2057400" cy="4557713"/>
          </a:xfrm>
        </p:spPr>
        <p:txBody>
          <a:bodyPr/>
          <a:lstStyle/>
          <a:p>
            <a:pPr marL="0" indent="0">
              <a:buNone/>
            </a:pPr>
            <a:r>
              <a:rPr lang="en-AU" dirty="0" smtClean="0"/>
              <a:t>                                                                     </a:t>
            </a:r>
            <a:endParaRPr lang="en-AU" dirty="0"/>
          </a:p>
        </p:txBody>
      </p:sp>
      <p:sp>
        <p:nvSpPr>
          <p:cNvPr id="4" name="Text Placeholder 3"/>
          <p:cNvSpPr>
            <a:spLocks noGrp="1"/>
          </p:cNvSpPr>
          <p:nvPr>
            <p:ph type="body" sz="half" idx="2"/>
          </p:nvPr>
        </p:nvSpPr>
        <p:spPr>
          <a:xfrm>
            <a:off x="2895600" y="1028788"/>
            <a:ext cx="5715000" cy="5448212"/>
          </a:xfrm>
        </p:spPr>
        <p:txBody>
          <a:bodyPr>
            <a:normAutofit/>
          </a:bodyPr>
          <a:lstStyle/>
          <a:p>
            <a:r>
              <a:rPr lang="en-AU" sz="2500" b="1" dirty="0" smtClean="0"/>
              <a:t>         </a:t>
            </a:r>
            <a:r>
              <a:rPr lang="en-AU" sz="2500" b="1" i="1" dirty="0" smtClean="0">
                <a:solidFill>
                  <a:srgbClr val="00B0F0"/>
                </a:solidFill>
              </a:rPr>
              <a:t>Dendrobium </a:t>
            </a:r>
            <a:r>
              <a:rPr lang="en-AU" sz="2500" b="1" i="1" dirty="0" err="1" smtClean="0">
                <a:solidFill>
                  <a:srgbClr val="00B0F0"/>
                </a:solidFill>
              </a:rPr>
              <a:t>pierardi</a:t>
            </a:r>
            <a:endParaRPr lang="en-AU" sz="2500" b="1" i="1" dirty="0">
              <a:solidFill>
                <a:srgbClr val="00B0F0"/>
              </a:solidFill>
            </a:endParaRPr>
          </a:p>
          <a:p>
            <a:r>
              <a:rPr lang="en-AU" sz="2200" dirty="0" smtClean="0"/>
              <a:t>(also known as D. </a:t>
            </a:r>
            <a:r>
              <a:rPr lang="en-AU" sz="2200" dirty="0" err="1" smtClean="0"/>
              <a:t>aphyllum</a:t>
            </a:r>
            <a:r>
              <a:rPr lang="en-AU" sz="2200" dirty="0" smtClean="0"/>
              <a:t>, D. </a:t>
            </a:r>
            <a:r>
              <a:rPr lang="en-AU" sz="2200" dirty="0" err="1" smtClean="0"/>
              <a:t>cucullatum</a:t>
            </a:r>
            <a:r>
              <a:rPr lang="en-AU" sz="2200" dirty="0" smtClean="0"/>
              <a:t>) </a:t>
            </a:r>
            <a:r>
              <a:rPr lang="en-AU" sz="2200" dirty="0"/>
              <a:t>commonly known as the hooded </a:t>
            </a:r>
            <a:r>
              <a:rPr lang="en-AU" sz="2200" dirty="0" smtClean="0"/>
              <a:t>orchid, it </a:t>
            </a:r>
            <a:r>
              <a:rPr lang="en-AU" sz="2200" dirty="0"/>
              <a:t>is a </a:t>
            </a:r>
            <a:r>
              <a:rPr lang="en-AU" sz="2200" dirty="0" smtClean="0"/>
              <a:t>species </a:t>
            </a:r>
            <a:r>
              <a:rPr lang="en-AU" sz="2200" dirty="0"/>
              <a:t>native to Bangladesh, southern China, the eastern Himalayas, and Indochina</a:t>
            </a:r>
          </a:p>
          <a:p>
            <a:r>
              <a:rPr lang="en-AU" sz="2200" dirty="0" smtClean="0"/>
              <a:t>       </a:t>
            </a:r>
          </a:p>
          <a:p>
            <a:r>
              <a:rPr lang="en-AU" sz="2500" b="1" dirty="0" smtClean="0"/>
              <a:t>       </a:t>
            </a:r>
          </a:p>
          <a:p>
            <a:r>
              <a:rPr lang="en-AU" sz="2500" b="1" dirty="0" smtClean="0"/>
              <a:t>    </a:t>
            </a:r>
            <a:r>
              <a:rPr lang="en-AU" sz="2500" b="1" i="1" dirty="0" smtClean="0">
                <a:solidFill>
                  <a:srgbClr val="00B0F0"/>
                </a:solidFill>
              </a:rPr>
              <a:t>Dendrobium </a:t>
            </a:r>
            <a:r>
              <a:rPr lang="en-AU" sz="2500" b="1" i="1" dirty="0" err="1" smtClean="0">
                <a:solidFill>
                  <a:srgbClr val="00B0F0"/>
                </a:solidFill>
              </a:rPr>
              <a:t>falconeri</a:t>
            </a:r>
            <a:endParaRPr lang="en-AU" sz="2500" b="1" i="1" dirty="0" smtClean="0">
              <a:solidFill>
                <a:srgbClr val="00B0F0"/>
              </a:solidFill>
            </a:endParaRPr>
          </a:p>
          <a:p>
            <a:r>
              <a:rPr lang="en-AU" sz="2200" dirty="0"/>
              <a:t>Dendrobium </a:t>
            </a:r>
            <a:r>
              <a:rPr lang="en-AU" sz="2200" dirty="0" err="1" smtClean="0"/>
              <a:t>falconeri</a:t>
            </a:r>
            <a:r>
              <a:rPr lang="en-AU" sz="2200" dirty="0" smtClean="0"/>
              <a:t> </a:t>
            </a:r>
            <a:r>
              <a:rPr lang="en-AU" sz="2200" dirty="0"/>
              <a:t>is a </a:t>
            </a:r>
            <a:r>
              <a:rPr lang="en-AU" sz="2200" dirty="0" smtClean="0"/>
              <a:t>species native </a:t>
            </a:r>
            <a:r>
              <a:rPr lang="en-AU" sz="2200" dirty="0"/>
              <a:t>to southern China, Taiwan, the Eastern Himalayas, </a:t>
            </a:r>
            <a:r>
              <a:rPr lang="en-AU" sz="2200" dirty="0" smtClean="0"/>
              <a:t>North Eastern India </a:t>
            </a:r>
            <a:r>
              <a:rPr lang="en-AU" sz="2200" dirty="0"/>
              <a:t>and </a:t>
            </a:r>
            <a:r>
              <a:rPr lang="en-AU" sz="2200" dirty="0" smtClean="0"/>
              <a:t>Northern </a:t>
            </a:r>
            <a:r>
              <a:rPr lang="en-AU" sz="2200" dirty="0"/>
              <a:t>Indochina</a:t>
            </a:r>
            <a:r>
              <a:rPr lang="en-AU" sz="2800" dirty="0"/>
              <a:t>.</a:t>
            </a:r>
            <a:endParaRPr lang="en-AU" sz="2500" b="1" dirty="0" smtClean="0"/>
          </a:p>
        </p:txBody>
      </p:sp>
      <p:pic>
        <p:nvPicPr>
          <p:cNvPr id="5"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106" y="1219200"/>
            <a:ext cx="2074525" cy="1558618"/>
          </a:xfrm>
          <a:prstGeom prst="rect">
            <a:avLst/>
          </a:prstGeom>
        </p:spPr>
      </p:pic>
      <p:sp>
        <p:nvSpPr>
          <p:cNvPr id="8" name="AutoShape 2" descr="Andy's Orchids - Species Specialist - Dendrobium - falcon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106" y="3886200"/>
            <a:ext cx="2153260" cy="1617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3036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6629400" cy="488950"/>
          </a:xfrm>
        </p:spPr>
        <p:txBody>
          <a:bodyPr>
            <a:normAutofit fontScale="90000"/>
          </a:bodyPr>
          <a:lstStyle/>
          <a:p>
            <a:r>
              <a:rPr lang="en-AU" dirty="0" smtClean="0"/>
              <a:t>                              </a:t>
            </a:r>
            <a:r>
              <a:rPr lang="en-AU" sz="3000" i="1" dirty="0" smtClean="0"/>
              <a:t>Deciduous Dendrobium Orchids</a:t>
            </a:r>
            <a:endParaRPr lang="en-AU" sz="3000" i="1" dirty="0"/>
          </a:p>
        </p:txBody>
      </p:sp>
      <p:sp>
        <p:nvSpPr>
          <p:cNvPr id="3" name="Content Placeholder 2"/>
          <p:cNvSpPr>
            <a:spLocks noGrp="1"/>
          </p:cNvSpPr>
          <p:nvPr>
            <p:ph idx="1"/>
          </p:nvPr>
        </p:nvSpPr>
        <p:spPr>
          <a:xfrm>
            <a:off x="228600" y="1600202"/>
            <a:ext cx="2057400" cy="4557713"/>
          </a:xfrm>
        </p:spPr>
        <p:txBody>
          <a:bodyPr/>
          <a:lstStyle/>
          <a:p>
            <a:pPr marL="0" indent="0">
              <a:buNone/>
            </a:pPr>
            <a:r>
              <a:rPr lang="en-AU" dirty="0" smtClean="0"/>
              <a:t>                                                                     </a:t>
            </a:r>
            <a:endParaRPr lang="en-AU" dirty="0"/>
          </a:p>
        </p:txBody>
      </p:sp>
      <p:sp>
        <p:nvSpPr>
          <p:cNvPr id="4" name="Text Placeholder 3"/>
          <p:cNvSpPr>
            <a:spLocks noGrp="1"/>
          </p:cNvSpPr>
          <p:nvPr>
            <p:ph type="body" sz="half" idx="2"/>
          </p:nvPr>
        </p:nvSpPr>
        <p:spPr>
          <a:xfrm>
            <a:off x="2971800" y="838200"/>
            <a:ext cx="5943600" cy="5638800"/>
          </a:xfrm>
        </p:spPr>
        <p:txBody>
          <a:bodyPr>
            <a:normAutofit/>
          </a:bodyPr>
          <a:lstStyle/>
          <a:p>
            <a:r>
              <a:rPr lang="en-AU" sz="2500" b="1" i="1" dirty="0" smtClean="0">
                <a:solidFill>
                  <a:srgbClr val="00B0F0"/>
                </a:solidFill>
              </a:rPr>
              <a:t>Dendrobium </a:t>
            </a:r>
            <a:r>
              <a:rPr lang="en-AU" sz="2500" b="1" i="1" dirty="0" err="1" smtClean="0">
                <a:solidFill>
                  <a:srgbClr val="00B0F0"/>
                </a:solidFill>
              </a:rPr>
              <a:t>hercoglossum</a:t>
            </a:r>
            <a:r>
              <a:rPr lang="en-AU" sz="2500" b="1" i="1" dirty="0" smtClean="0">
                <a:solidFill>
                  <a:srgbClr val="00B0F0"/>
                </a:solidFill>
              </a:rPr>
              <a:t> var. alba</a:t>
            </a:r>
            <a:endParaRPr lang="en-AU" sz="2500" b="1" i="1" dirty="0">
              <a:solidFill>
                <a:srgbClr val="00B0F0"/>
              </a:solidFill>
            </a:endParaRPr>
          </a:p>
          <a:p>
            <a:r>
              <a:rPr lang="en-AU" sz="2200" dirty="0" smtClean="0"/>
              <a:t>Dendrobium </a:t>
            </a:r>
            <a:r>
              <a:rPr lang="en-AU" sz="2200" dirty="0" err="1"/>
              <a:t>hercoglossum</a:t>
            </a:r>
            <a:r>
              <a:rPr lang="en-AU" sz="2200" dirty="0"/>
              <a:t> is native to Sumatra, Malaya, Myanmar, Thailand, Laos, Vietnam, China and the Philippines. In </a:t>
            </a:r>
            <a:r>
              <a:rPr lang="en-AU" sz="2200" dirty="0" smtClean="0"/>
              <a:t>China </a:t>
            </a:r>
            <a:r>
              <a:rPr lang="en-AU" sz="2200" dirty="0"/>
              <a:t>these plants are found in Kwangtung, Hainan and Hong Kong at an altitude of 600-1260 </a:t>
            </a:r>
            <a:r>
              <a:rPr lang="en-AU" sz="2200" dirty="0" smtClean="0"/>
              <a:t>metres. </a:t>
            </a:r>
            <a:endParaRPr lang="en-AU" sz="2200" dirty="0"/>
          </a:p>
          <a:p>
            <a:r>
              <a:rPr lang="en-AU" sz="2500" dirty="0" smtClean="0"/>
              <a:t>         </a:t>
            </a:r>
          </a:p>
          <a:p>
            <a:r>
              <a:rPr lang="en-AU" sz="2500" b="1" i="1" dirty="0">
                <a:solidFill>
                  <a:schemeClr val="accent1"/>
                </a:solidFill>
              </a:rPr>
              <a:t> </a:t>
            </a:r>
            <a:r>
              <a:rPr lang="en-AU" sz="2500" b="1" i="1" dirty="0" smtClean="0">
                <a:solidFill>
                  <a:schemeClr val="accent1"/>
                </a:solidFill>
              </a:rPr>
              <a:t>       </a:t>
            </a:r>
            <a:r>
              <a:rPr lang="en-AU" sz="2500" b="1" i="1" dirty="0" smtClean="0">
                <a:solidFill>
                  <a:srgbClr val="00B0F0"/>
                </a:solidFill>
              </a:rPr>
              <a:t>Dendrobium  </a:t>
            </a:r>
            <a:r>
              <a:rPr lang="en-AU" sz="2500" b="1" i="1" dirty="0" err="1" smtClean="0">
                <a:solidFill>
                  <a:srgbClr val="00B0F0"/>
                </a:solidFill>
              </a:rPr>
              <a:t>hercoglossum</a:t>
            </a:r>
            <a:endParaRPr lang="en-AU" sz="2500" b="1" i="1" dirty="0" smtClean="0">
              <a:solidFill>
                <a:srgbClr val="00B0F0"/>
              </a:solidFill>
            </a:endParaRPr>
          </a:p>
          <a:p>
            <a:r>
              <a:rPr lang="en-AU" sz="2200" dirty="0" smtClean="0"/>
              <a:t>Dendrobium </a:t>
            </a:r>
            <a:r>
              <a:rPr lang="en-AU" sz="2200" dirty="0" err="1" smtClean="0"/>
              <a:t>hercoglossum</a:t>
            </a:r>
            <a:r>
              <a:rPr lang="en-AU" sz="2200" dirty="0" smtClean="0"/>
              <a:t> as shown is the common form and is from the same areas as the alba. </a:t>
            </a:r>
            <a:endParaRPr lang="en-AU" sz="2200" b="1" dirty="0"/>
          </a:p>
        </p:txBody>
      </p:sp>
      <p:pic>
        <p:nvPicPr>
          <p:cNvPr id="5"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018" y="990600"/>
            <a:ext cx="2096719" cy="1399560"/>
          </a:xfrm>
          <a:prstGeom prst="rect">
            <a:avLst/>
          </a:prstGeom>
        </p:spPr>
      </p:pic>
      <p:pic>
        <p:nvPicPr>
          <p:cNvPr id="6"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773" y="3657600"/>
            <a:ext cx="2096719" cy="1402590"/>
          </a:xfrm>
          <a:prstGeom prst="rect">
            <a:avLst/>
          </a:prstGeom>
        </p:spPr>
      </p:pic>
      <p:sp>
        <p:nvSpPr>
          <p:cNvPr id="7" name="AutoShape 2" descr="https://4.bp.blogspot.com/-slVHn-SYsZE/XI5PBuAccqI/AAAAAAAAPAc/OvU5RHMUms4cSMOgxkMPVIpe90JG1NpZgCLcBGAs/s1600/1024px-A_and_B_Larsen_orchids_-_Dendrobium_hercoglossum_903-9.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2198355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6629400" cy="488950"/>
          </a:xfrm>
        </p:spPr>
        <p:txBody>
          <a:bodyPr>
            <a:normAutofit fontScale="90000"/>
          </a:bodyPr>
          <a:lstStyle/>
          <a:p>
            <a:r>
              <a:rPr lang="en-AU" dirty="0" smtClean="0"/>
              <a:t>                              </a:t>
            </a:r>
            <a:r>
              <a:rPr lang="en-AU" sz="3000" i="1" dirty="0" smtClean="0"/>
              <a:t>Deciduous Dendrobium Orchids</a:t>
            </a:r>
            <a:endParaRPr lang="en-AU" sz="3000" i="1" dirty="0"/>
          </a:p>
        </p:txBody>
      </p:sp>
      <p:sp>
        <p:nvSpPr>
          <p:cNvPr id="3" name="Content Placeholder 2"/>
          <p:cNvSpPr>
            <a:spLocks noGrp="1"/>
          </p:cNvSpPr>
          <p:nvPr>
            <p:ph idx="1"/>
          </p:nvPr>
        </p:nvSpPr>
        <p:spPr>
          <a:xfrm>
            <a:off x="228600" y="1600202"/>
            <a:ext cx="2057400" cy="4557713"/>
          </a:xfrm>
        </p:spPr>
        <p:txBody>
          <a:bodyPr/>
          <a:lstStyle/>
          <a:p>
            <a:pPr marL="0" indent="0">
              <a:buNone/>
            </a:pPr>
            <a:r>
              <a:rPr lang="en-AU" dirty="0" smtClean="0"/>
              <a:t>                                                                     </a:t>
            </a:r>
            <a:endParaRPr lang="en-AU" dirty="0"/>
          </a:p>
        </p:txBody>
      </p:sp>
      <p:sp>
        <p:nvSpPr>
          <p:cNvPr id="4" name="Text Placeholder 3"/>
          <p:cNvSpPr>
            <a:spLocks noGrp="1"/>
          </p:cNvSpPr>
          <p:nvPr>
            <p:ph type="body" sz="half" idx="2"/>
          </p:nvPr>
        </p:nvSpPr>
        <p:spPr>
          <a:xfrm>
            <a:off x="2895600" y="1028788"/>
            <a:ext cx="5715000" cy="5448212"/>
          </a:xfrm>
        </p:spPr>
        <p:txBody>
          <a:bodyPr>
            <a:normAutofit fontScale="85000" lnSpcReduction="10000"/>
          </a:bodyPr>
          <a:lstStyle/>
          <a:p>
            <a:r>
              <a:rPr lang="en-AU" sz="2500" b="1" dirty="0" smtClean="0"/>
              <a:t>               </a:t>
            </a:r>
            <a:r>
              <a:rPr lang="en-AU" sz="2800" b="1" i="1" dirty="0" smtClean="0">
                <a:solidFill>
                  <a:srgbClr val="00B0F0"/>
                </a:solidFill>
              </a:rPr>
              <a:t>Dendrobium </a:t>
            </a:r>
            <a:r>
              <a:rPr lang="en-AU" sz="2800" b="1" i="1" dirty="0" err="1" smtClean="0">
                <a:solidFill>
                  <a:srgbClr val="00B0F0"/>
                </a:solidFill>
              </a:rPr>
              <a:t>polyanthum</a:t>
            </a:r>
            <a:endParaRPr lang="en-AU" sz="2800" b="1" i="1" dirty="0">
              <a:solidFill>
                <a:srgbClr val="00B0F0"/>
              </a:solidFill>
            </a:endParaRPr>
          </a:p>
          <a:p>
            <a:r>
              <a:rPr lang="en-AU" sz="2800" dirty="0"/>
              <a:t>Dendrobium </a:t>
            </a:r>
            <a:r>
              <a:rPr lang="en-AU" sz="2800" dirty="0" err="1"/>
              <a:t>polyanthum</a:t>
            </a:r>
            <a:r>
              <a:rPr lang="en-AU" sz="2800" dirty="0"/>
              <a:t> is native to the Himalayan region of northern India, from the </a:t>
            </a:r>
            <a:r>
              <a:rPr lang="en-AU" sz="2800" dirty="0" err="1"/>
              <a:t>Garhwal</a:t>
            </a:r>
            <a:r>
              <a:rPr lang="en-AU" sz="2800" dirty="0"/>
              <a:t> area near Debra Dum to the </a:t>
            </a:r>
            <a:r>
              <a:rPr lang="en-AU" sz="2800" dirty="0" err="1"/>
              <a:t>Lushai</a:t>
            </a:r>
            <a:r>
              <a:rPr lang="en-AU" sz="2800" dirty="0"/>
              <a:t> Hills along the border with </a:t>
            </a:r>
            <a:r>
              <a:rPr lang="en-AU" sz="2800" dirty="0" smtClean="0"/>
              <a:t>Myanmar</a:t>
            </a:r>
            <a:r>
              <a:rPr lang="en-AU" sz="2800" dirty="0"/>
              <a:t> </a:t>
            </a:r>
            <a:r>
              <a:rPr lang="en-AU" sz="2800" dirty="0" smtClean="0"/>
              <a:t>,</a:t>
            </a:r>
            <a:r>
              <a:rPr lang="en-AU" sz="2800" dirty="0" smtClean="0">
                <a:solidFill>
                  <a:prstClr val="black"/>
                </a:solidFill>
              </a:rPr>
              <a:t> Thailand</a:t>
            </a:r>
            <a:r>
              <a:rPr lang="en-AU" sz="2800" dirty="0"/>
              <a:t>,</a:t>
            </a:r>
            <a:r>
              <a:rPr lang="en-AU" sz="2800" dirty="0" smtClean="0"/>
              <a:t> </a:t>
            </a:r>
            <a:r>
              <a:rPr lang="en-AU" sz="2800" dirty="0"/>
              <a:t>Cambodia, Laos and Vietnam. They are also found on the Andaman islands. These plants usually occur in open forests at heights of 1000-1800 </a:t>
            </a:r>
            <a:r>
              <a:rPr lang="en-AU" sz="2800" dirty="0" smtClean="0"/>
              <a:t>metres. </a:t>
            </a:r>
            <a:endParaRPr lang="en-AU" sz="2500" b="1" dirty="0"/>
          </a:p>
          <a:p>
            <a:r>
              <a:rPr lang="en-AU" sz="2500" b="1" dirty="0" smtClean="0"/>
              <a:t>                </a:t>
            </a:r>
            <a:r>
              <a:rPr lang="en-AU" sz="2800" b="1" i="1" dirty="0" smtClean="0">
                <a:solidFill>
                  <a:srgbClr val="00B0F0"/>
                </a:solidFill>
              </a:rPr>
              <a:t>Dendrobium </a:t>
            </a:r>
            <a:r>
              <a:rPr lang="en-AU" sz="2800" b="1" i="1" dirty="0" err="1" smtClean="0">
                <a:solidFill>
                  <a:srgbClr val="00B0F0"/>
                </a:solidFill>
              </a:rPr>
              <a:t>wardinum</a:t>
            </a:r>
            <a:endParaRPr lang="en-AU" sz="2800" b="1" i="1" dirty="0" smtClean="0">
              <a:solidFill>
                <a:srgbClr val="00B0F0"/>
              </a:solidFill>
            </a:endParaRPr>
          </a:p>
          <a:p>
            <a:r>
              <a:rPr lang="en-AU" sz="2800" dirty="0"/>
              <a:t>Dendrobium </a:t>
            </a:r>
            <a:r>
              <a:rPr lang="en-AU" sz="2800" dirty="0" err="1"/>
              <a:t>wardianum</a:t>
            </a:r>
            <a:r>
              <a:rPr lang="en-AU" sz="2800" dirty="0"/>
              <a:t> is widely distributed in Southeast </a:t>
            </a:r>
            <a:r>
              <a:rPr lang="en-AU" sz="2800" dirty="0" smtClean="0"/>
              <a:t>Asia but in isolated areas. </a:t>
            </a:r>
            <a:r>
              <a:rPr lang="en-AU" sz="2800" dirty="0"/>
              <a:t>In </a:t>
            </a:r>
            <a:r>
              <a:rPr lang="en-AU" sz="2800" dirty="0" smtClean="0"/>
              <a:t>India </a:t>
            </a:r>
            <a:r>
              <a:rPr lang="en-AU" sz="2800" dirty="0"/>
              <a:t>they grow near </a:t>
            </a:r>
            <a:r>
              <a:rPr lang="en-AU" sz="2800" dirty="0" err="1"/>
              <a:t>Gangtok</a:t>
            </a:r>
            <a:r>
              <a:rPr lang="en-AU" sz="2800" dirty="0"/>
              <a:t> in Sikkim, in </a:t>
            </a:r>
            <a:r>
              <a:rPr lang="en-AU" sz="2800" dirty="0" smtClean="0"/>
              <a:t>Bhutan </a:t>
            </a:r>
            <a:r>
              <a:rPr lang="en-AU" sz="2800" dirty="0"/>
              <a:t>on Khasi </a:t>
            </a:r>
            <a:r>
              <a:rPr lang="en-AU" sz="2800" dirty="0" smtClean="0"/>
              <a:t>Hills </a:t>
            </a:r>
            <a:r>
              <a:rPr lang="en-AU" sz="2800" dirty="0"/>
              <a:t>(</a:t>
            </a:r>
            <a:r>
              <a:rPr lang="en-AU" sz="2800" dirty="0" err="1"/>
              <a:t>Khasia</a:t>
            </a:r>
            <a:r>
              <a:rPr lang="en-AU" sz="2800" dirty="0" smtClean="0"/>
              <a:t>), </a:t>
            </a:r>
            <a:r>
              <a:rPr lang="en-AU" sz="2800" dirty="0"/>
              <a:t>in Assam and in the Manipur region</a:t>
            </a:r>
            <a:r>
              <a:rPr lang="en-AU" sz="2800" dirty="0" smtClean="0"/>
              <a:t>. </a:t>
            </a:r>
            <a:endParaRPr lang="en-AU" sz="2500" b="1" dirty="0"/>
          </a:p>
        </p:txBody>
      </p:sp>
      <p:pic>
        <p:nvPicPr>
          <p:cNvPr id="5"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720" y="1219200"/>
            <a:ext cx="2057400" cy="1205507"/>
          </a:xfrm>
          <a:prstGeom prst="rect">
            <a:avLst/>
          </a:prstGeom>
        </p:spPr>
      </p:pic>
      <p:pic>
        <p:nvPicPr>
          <p:cNvPr id="6"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1" y="4343400"/>
            <a:ext cx="2096719" cy="1394318"/>
          </a:xfrm>
          <a:prstGeom prst="rect">
            <a:avLst/>
          </a:prstGeom>
        </p:spPr>
      </p:pic>
    </p:spTree>
    <p:extLst>
      <p:ext uri="{BB962C8B-B14F-4D97-AF65-F5344CB8AC3E}">
        <p14:creationId xmlns:p14="http://schemas.microsoft.com/office/powerpoint/2010/main" val="87295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6629400" cy="488950"/>
          </a:xfrm>
        </p:spPr>
        <p:txBody>
          <a:bodyPr>
            <a:normAutofit fontScale="90000"/>
          </a:bodyPr>
          <a:lstStyle/>
          <a:p>
            <a:r>
              <a:rPr lang="en-AU" dirty="0" smtClean="0"/>
              <a:t>                              </a:t>
            </a:r>
            <a:r>
              <a:rPr lang="en-AU" sz="3000" i="1" dirty="0" smtClean="0"/>
              <a:t>Deciduous Dendrobium Orchids</a:t>
            </a:r>
            <a:endParaRPr lang="en-AU" sz="3000" i="1" dirty="0"/>
          </a:p>
        </p:txBody>
      </p:sp>
      <p:sp>
        <p:nvSpPr>
          <p:cNvPr id="3" name="Content Placeholder 2"/>
          <p:cNvSpPr>
            <a:spLocks noGrp="1"/>
          </p:cNvSpPr>
          <p:nvPr>
            <p:ph idx="1"/>
          </p:nvPr>
        </p:nvSpPr>
        <p:spPr>
          <a:xfrm>
            <a:off x="228600" y="1600202"/>
            <a:ext cx="2057400" cy="4557713"/>
          </a:xfrm>
        </p:spPr>
        <p:txBody>
          <a:bodyPr/>
          <a:lstStyle/>
          <a:p>
            <a:pPr marL="0" indent="0">
              <a:buNone/>
            </a:pPr>
            <a:r>
              <a:rPr lang="en-AU" dirty="0" smtClean="0"/>
              <a:t>                                                                     </a:t>
            </a:r>
            <a:endParaRPr lang="en-AU" dirty="0"/>
          </a:p>
        </p:txBody>
      </p:sp>
      <p:sp>
        <p:nvSpPr>
          <p:cNvPr id="4" name="Text Placeholder 3"/>
          <p:cNvSpPr>
            <a:spLocks noGrp="1"/>
          </p:cNvSpPr>
          <p:nvPr>
            <p:ph type="body" sz="half" idx="2"/>
          </p:nvPr>
        </p:nvSpPr>
        <p:spPr>
          <a:xfrm>
            <a:off x="2895600" y="1028788"/>
            <a:ext cx="5715000" cy="5448212"/>
          </a:xfrm>
        </p:spPr>
        <p:txBody>
          <a:bodyPr>
            <a:normAutofit/>
          </a:bodyPr>
          <a:lstStyle/>
          <a:p>
            <a:r>
              <a:rPr lang="en-AU" sz="2500" b="1" dirty="0" smtClean="0"/>
              <a:t>      </a:t>
            </a:r>
            <a:r>
              <a:rPr lang="en-AU" sz="2400" b="1" i="1" dirty="0" smtClean="0">
                <a:solidFill>
                  <a:srgbClr val="00B0F0"/>
                </a:solidFill>
              </a:rPr>
              <a:t>Dendrobium </a:t>
            </a:r>
            <a:r>
              <a:rPr lang="en-AU" sz="2400" b="1" i="1" dirty="0" err="1" smtClean="0">
                <a:solidFill>
                  <a:srgbClr val="00B0F0"/>
                </a:solidFill>
              </a:rPr>
              <a:t>primulinum</a:t>
            </a:r>
            <a:endParaRPr lang="en-AU" sz="2400" b="1" i="1" dirty="0" smtClean="0">
              <a:solidFill>
                <a:srgbClr val="00B0F0"/>
              </a:solidFill>
            </a:endParaRPr>
          </a:p>
          <a:p>
            <a:r>
              <a:rPr lang="en-AU" sz="2200" dirty="0" smtClean="0"/>
              <a:t>Dendrobium </a:t>
            </a:r>
            <a:r>
              <a:rPr lang="en-AU" sz="2200" dirty="0" err="1"/>
              <a:t>primulinum</a:t>
            </a:r>
            <a:r>
              <a:rPr lang="en-AU" sz="2200" dirty="0"/>
              <a:t> is widespread in India and south-east Asia. Its </a:t>
            </a:r>
            <a:r>
              <a:rPr lang="en-AU" sz="2200" dirty="0" smtClean="0"/>
              <a:t>habitat </a:t>
            </a:r>
            <a:r>
              <a:rPr lang="en-AU" sz="2200" dirty="0"/>
              <a:t>stretches from </a:t>
            </a:r>
            <a:r>
              <a:rPr lang="en-AU" sz="2200" dirty="0" err="1"/>
              <a:t>Mussorie</a:t>
            </a:r>
            <a:r>
              <a:rPr lang="en-AU" sz="2200" dirty="0"/>
              <a:t> in the </a:t>
            </a:r>
            <a:r>
              <a:rPr lang="en-AU" sz="2200" dirty="0" err="1"/>
              <a:t>Garhwal</a:t>
            </a:r>
            <a:r>
              <a:rPr lang="en-AU" sz="2200" dirty="0"/>
              <a:t> region of northern India, through Nepal, Sikkim and the </a:t>
            </a:r>
            <a:r>
              <a:rPr lang="en-AU" sz="2200" dirty="0" err="1"/>
              <a:t>Lushai</a:t>
            </a:r>
            <a:r>
              <a:rPr lang="en-AU" sz="2200" dirty="0"/>
              <a:t> Hills region of Northeast India, Chin Hills in </a:t>
            </a:r>
            <a:r>
              <a:rPr lang="en-AU" sz="2200" dirty="0" smtClean="0"/>
              <a:t>Myanmar and Laos.</a:t>
            </a:r>
          </a:p>
          <a:p>
            <a:endParaRPr lang="en-AU" sz="2800" dirty="0" smtClean="0"/>
          </a:p>
          <a:p>
            <a:r>
              <a:rPr lang="en-AU" sz="2400" b="1" i="1" dirty="0" smtClean="0">
                <a:solidFill>
                  <a:srgbClr val="00B0F0"/>
                </a:solidFill>
              </a:rPr>
              <a:t>Dendrobium  </a:t>
            </a:r>
            <a:r>
              <a:rPr lang="en-AU" sz="2400" b="1" i="1" dirty="0" err="1" smtClean="0">
                <a:solidFill>
                  <a:srgbClr val="00B0F0"/>
                </a:solidFill>
              </a:rPr>
              <a:t>primulinum</a:t>
            </a:r>
            <a:r>
              <a:rPr lang="en-AU" sz="2400" b="1" i="1" dirty="0" smtClean="0">
                <a:solidFill>
                  <a:srgbClr val="00B0F0"/>
                </a:solidFill>
              </a:rPr>
              <a:t> </a:t>
            </a:r>
            <a:r>
              <a:rPr lang="en-AU" sz="2400" b="1" i="1" dirty="0" err="1">
                <a:solidFill>
                  <a:srgbClr val="00B0F0"/>
                </a:solidFill>
              </a:rPr>
              <a:t>l</a:t>
            </a:r>
            <a:r>
              <a:rPr lang="en-AU" sz="2400" b="1" i="1" dirty="0" err="1" smtClean="0">
                <a:solidFill>
                  <a:srgbClr val="00B0F0"/>
                </a:solidFill>
              </a:rPr>
              <a:t>aos</a:t>
            </a:r>
            <a:r>
              <a:rPr lang="en-AU" sz="2400" b="1" i="1" dirty="0" smtClean="0">
                <a:solidFill>
                  <a:srgbClr val="00B0F0"/>
                </a:solidFill>
              </a:rPr>
              <a:t> dark form</a:t>
            </a:r>
          </a:p>
          <a:p>
            <a:r>
              <a:rPr lang="en-AU" sz="2400" b="1" i="1" dirty="0" smtClean="0">
                <a:solidFill>
                  <a:srgbClr val="00B0F0"/>
                </a:solidFill>
              </a:rPr>
              <a:t>  </a:t>
            </a:r>
            <a:endParaRPr lang="en-AU" sz="2400" b="1" i="1" dirty="0">
              <a:solidFill>
                <a:srgbClr val="00B0F0"/>
              </a:solidFill>
            </a:endParaRPr>
          </a:p>
        </p:txBody>
      </p:sp>
      <p:pic>
        <p:nvPicPr>
          <p:cNvPr id="5"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969" y="4191000"/>
            <a:ext cx="2057400" cy="1284732"/>
          </a:xfrm>
          <a:prstGeom prst="rect">
            <a:avLst/>
          </a:prstGeom>
        </p:spPr>
      </p:pic>
      <p:pic>
        <p:nvPicPr>
          <p:cNvPr id="6"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169" y="1143000"/>
            <a:ext cx="1905000" cy="1905000"/>
          </a:xfrm>
          <a:prstGeom prst="rect">
            <a:avLst/>
          </a:prstGeom>
        </p:spPr>
      </p:pic>
    </p:spTree>
    <p:extLst>
      <p:ext uri="{BB962C8B-B14F-4D97-AF65-F5344CB8AC3E}">
        <p14:creationId xmlns:p14="http://schemas.microsoft.com/office/powerpoint/2010/main" val="236258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6629400" cy="488950"/>
          </a:xfrm>
        </p:spPr>
        <p:txBody>
          <a:bodyPr>
            <a:normAutofit fontScale="90000"/>
          </a:bodyPr>
          <a:lstStyle/>
          <a:p>
            <a:r>
              <a:rPr lang="en-AU" dirty="0" smtClean="0"/>
              <a:t>                              </a:t>
            </a:r>
            <a:r>
              <a:rPr lang="en-AU" sz="3000" i="1" dirty="0" smtClean="0"/>
              <a:t>Deciduous Dendrobium Orchids</a:t>
            </a:r>
            <a:endParaRPr lang="en-AU" sz="3000" i="1" dirty="0"/>
          </a:p>
        </p:txBody>
      </p:sp>
      <p:sp>
        <p:nvSpPr>
          <p:cNvPr id="3" name="Content Placeholder 2"/>
          <p:cNvSpPr>
            <a:spLocks noGrp="1"/>
          </p:cNvSpPr>
          <p:nvPr>
            <p:ph idx="1"/>
          </p:nvPr>
        </p:nvSpPr>
        <p:spPr>
          <a:xfrm>
            <a:off x="228600" y="1600202"/>
            <a:ext cx="2057400" cy="4557713"/>
          </a:xfrm>
        </p:spPr>
        <p:txBody>
          <a:bodyPr/>
          <a:lstStyle/>
          <a:p>
            <a:pPr marL="0" indent="0">
              <a:buNone/>
            </a:pPr>
            <a:r>
              <a:rPr lang="en-AU" dirty="0" smtClean="0"/>
              <a:t>                                                                     </a:t>
            </a:r>
            <a:endParaRPr lang="en-AU" dirty="0"/>
          </a:p>
        </p:txBody>
      </p:sp>
      <p:sp>
        <p:nvSpPr>
          <p:cNvPr id="4" name="Text Placeholder 3"/>
          <p:cNvSpPr>
            <a:spLocks noGrp="1"/>
          </p:cNvSpPr>
          <p:nvPr>
            <p:ph type="body" sz="half" idx="2"/>
          </p:nvPr>
        </p:nvSpPr>
        <p:spPr>
          <a:xfrm>
            <a:off x="2895600" y="1028788"/>
            <a:ext cx="5715000" cy="5448212"/>
          </a:xfrm>
        </p:spPr>
        <p:txBody>
          <a:bodyPr>
            <a:normAutofit lnSpcReduction="10000"/>
          </a:bodyPr>
          <a:lstStyle/>
          <a:p>
            <a:r>
              <a:rPr lang="en-AU" sz="2600" b="1" i="1" dirty="0" smtClean="0">
                <a:solidFill>
                  <a:srgbClr val="00B0F0"/>
                </a:solidFill>
              </a:rPr>
              <a:t>           Dendrobium </a:t>
            </a:r>
            <a:r>
              <a:rPr lang="en-AU" sz="2600" b="1" i="1" dirty="0" err="1" smtClean="0">
                <a:solidFill>
                  <a:srgbClr val="00B0F0"/>
                </a:solidFill>
              </a:rPr>
              <a:t>falconeri</a:t>
            </a:r>
            <a:endParaRPr lang="en-AU" sz="2600" b="1" i="1" dirty="0" smtClean="0">
              <a:solidFill>
                <a:srgbClr val="00B0F0"/>
              </a:solidFill>
            </a:endParaRPr>
          </a:p>
          <a:p>
            <a:r>
              <a:rPr lang="en-AU" sz="2400" dirty="0" smtClean="0"/>
              <a:t>Dendrobium </a:t>
            </a:r>
            <a:r>
              <a:rPr lang="en-AU" sz="2400" dirty="0" err="1" smtClean="0"/>
              <a:t>falconeri</a:t>
            </a:r>
            <a:r>
              <a:rPr lang="en-AU" sz="2400" dirty="0" smtClean="0"/>
              <a:t>  </a:t>
            </a:r>
            <a:r>
              <a:rPr lang="en-AU" sz="2400" dirty="0"/>
              <a:t>is a </a:t>
            </a:r>
            <a:r>
              <a:rPr lang="en-AU" sz="2400" dirty="0" smtClean="0"/>
              <a:t>species </a:t>
            </a:r>
            <a:r>
              <a:rPr lang="en-AU" sz="2400" dirty="0"/>
              <a:t>native to Asia. It </a:t>
            </a:r>
            <a:r>
              <a:rPr lang="en-AU" sz="2400" dirty="0" smtClean="0"/>
              <a:t>can be found in </a:t>
            </a:r>
            <a:r>
              <a:rPr lang="en-AU" sz="2400" dirty="0"/>
              <a:t>southern China (Hunan, Yunnan), Taiwan, the Eastern Himalayas (Bhutan), </a:t>
            </a:r>
            <a:r>
              <a:rPr lang="en-AU" sz="2400" dirty="0" smtClean="0"/>
              <a:t>North Eastern </a:t>
            </a:r>
            <a:r>
              <a:rPr lang="en-AU" sz="2400" dirty="0"/>
              <a:t>India (Arunachal Pradesh, Assam, and Sikkim), and northern Indochina (Myanmar, Thailand, Vietnam</a:t>
            </a:r>
            <a:r>
              <a:rPr lang="en-AU" sz="2400" dirty="0" smtClean="0"/>
              <a:t>).</a:t>
            </a:r>
          </a:p>
          <a:p>
            <a:endParaRPr lang="en-AU" sz="2500" b="1" dirty="0" smtClean="0"/>
          </a:p>
          <a:p>
            <a:r>
              <a:rPr lang="en-AU" sz="2600" b="1" i="1" dirty="0" smtClean="0">
                <a:solidFill>
                  <a:srgbClr val="00B0F0"/>
                </a:solidFill>
              </a:rPr>
              <a:t>           Dendrobium pendulum</a:t>
            </a:r>
            <a:endParaRPr lang="en-AU" sz="2600" b="1" i="1" dirty="0">
              <a:solidFill>
                <a:srgbClr val="00B0F0"/>
              </a:solidFill>
            </a:endParaRPr>
          </a:p>
          <a:p>
            <a:r>
              <a:rPr lang="en-AU" sz="2400" dirty="0" smtClean="0"/>
              <a:t>Dendrobium pendulum is a species. Flowers can be </a:t>
            </a:r>
            <a:r>
              <a:rPr lang="en-AU" sz="2400" dirty="0"/>
              <a:t>small to </a:t>
            </a:r>
            <a:r>
              <a:rPr lang="en-AU" sz="2400" dirty="0" smtClean="0"/>
              <a:t>large, is a warm </a:t>
            </a:r>
            <a:r>
              <a:rPr lang="en-AU" sz="2400" dirty="0"/>
              <a:t>to cold growing epiphyte and </a:t>
            </a:r>
            <a:r>
              <a:rPr lang="en-AU" sz="2400" dirty="0" smtClean="0"/>
              <a:t>is occasionally found as a lithophyte in </a:t>
            </a:r>
            <a:r>
              <a:rPr lang="en-AU" sz="2400" dirty="0"/>
              <a:t>North East </a:t>
            </a:r>
            <a:r>
              <a:rPr lang="en-AU" sz="2400" dirty="0" smtClean="0"/>
              <a:t>India and from the </a:t>
            </a:r>
            <a:r>
              <a:rPr lang="en-AU" sz="2400" dirty="0"/>
              <a:t>Western Himalayan range to Vietnam.</a:t>
            </a:r>
            <a:endParaRPr lang="en-AU" sz="2400" b="1" dirty="0"/>
          </a:p>
        </p:txBody>
      </p:sp>
      <p:pic>
        <p:nvPicPr>
          <p:cNvPr id="5"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457" y="1143000"/>
            <a:ext cx="2133600" cy="1600200"/>
          </a:xfrm>
          <a:prstGeom prst="rect">
            <a:avLst/>
          </a:prstGeo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307" y="4419600"/>
            <a:ext cx="2247900" cy="1499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2759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362" y="152400"/>
            <a:ext cx="8229600" cy="639762"/>
          </a:xfrm>
        </p:spPr>
        <p:txBody>
          <a:bodyPr>
            <a:normAutofit fontScale="90000"/>
          </a:bodyPr>
          <a:lstStyle/>
          <a:p>
            <a:r>
              <a:rPr lang="en-AU" b="1" i="1" dirty="0" smtClean="0">
                <a:solidFill>
                  <a:schemeClr val="accent3">
                    <a:lumMod val="75000"/>
                  </a:schemeClr>
                </a:solidFill>
              </a:rPr>
              <a:t>Festival of food</a:t>
            </a:r>
            <a:endParaRPr lang="en-AU" b="1" i="1" dirty="0">
              <a:solidFill>
                <a:schemeClr val="accent3">
                  <a:lumMod val="75000"/>
                </a:schemeClr>
              </a:solidFill>
            </a:endParaRPr>
          </a:p>
        </p:txBody>
      </p:sp>
      <p:pic>
        <p:nvPicPr>
          <p:cNvPr id="102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762000" y="838200"/>
            <a:ext cx="3273836" cy="2176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776223" y="838200"/>
            <a:ext cx="3328704" cy="2213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342" y="3200400"/>
            <a:ext cx="2590800" cy="172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821" y="5057888"/>
            <a:ext cx="2590800" cy="172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5191" y="3400581"/>
            <a:ext cx="2024469" cy="304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5198" y="5057888"/>
            <a:ext cx="2598273" cy="172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5199" y="3200400"/>
            <a:ext cx="2598273" cy="172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3315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066800"/>
          </a:xfrm>
        </p:spPr>
        <p:txBody>
          <a:bodyPr>
            <a:normAutofit fontScale="90000"/>
          </a:bodyPr>
          <a:lstStyle/>
          <a:p>
            <a:r>
              <a:rPr lang="en-AU" dirty="0" smtClean="0">
                <a:solidFill>
                  <a:srgbClr val="7030A0"/>
                </a:solidFill>
              </a:rPr>
              <a:t>Some typical examples of well grown Deciduous Dendrobiums</a:t>
            </a:r>
            <a:endParaRPr lang="en-AU" dirty="0">
              <a:solidFill>
                <a:srgbClr val="7030A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25043"/>
            <a:ext cx="3846466" cy="2553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7541" y="1425043"/>
            <a:ext cx="3368965" cy="2526724"/>
          </a:xfrm>
          <a:prstGeom prst="rect">
            <a:avLst/>
          </a:prstGeom>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9497" y="4209241"/>
            <a:ext cx="2011363" cy="254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7132" y="4068995"/>
            <a:ext cx="3757839" cy="2822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4341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533400"/>
          </a:xfrm>
        </p:spPr>
        <p:txBody>
          <a:bodyPr>
            <a:normAutofit fontScale="90000"/>
          </a:bodyPr>
          <a:lstStyle/>
          <a:p>
            <a:r>
              <a:rPr lang="en-AU" dirty="0" smtClean="0"/>
              <a:t> </a:t>
            </a:r>
            <a:r>
              <a:rPr lang="en-AU" dirty="0" smtClean="0">
                <a:solidFill>
                  <a:srgbClr val="7030A0"/>
                </a:solidFill>
              </a:rPr>
              <a:t>More Deciduous Dendrobiums from Asia</a:t>
            </a:r>
            <a:endParaRPr lang="en-AU" dirty="0">
              <a:solidFill>
                <a:srgbClr val="7030A0"/>
              </a:solidFill>
            </a:endParaRPr>
          </a:p>
        </p:txBody>
      </p:sp>
      <p:pic>
        <p:nvPicPr>
          <p:cNvPr id="3"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327" y="1066800"/>
            <a:ext cx="2011680" cy="25400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1" y="1085297"/>
            <a:ext cx="1908175" cy="254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2081" y="1085295"/>
            <a:ext cx="2133600" cy="254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3435" y="1085296"/>
            <a:ext cx="2011680" cy="254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255" y="4041398"/>
            <a:ext cx="1956752" cy="2614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2491639" y="4058859"/>
            <a:ext cx="1854937" cy="254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8438" y="3999805"/>
            <a:ext cx="2020888" cy="254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3460" y="4058858"/>
            <a:ext cx="2011680" cy="254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0720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304800"/>
            <a:ext cx="8229600" cy="457200"/>
          </a:xfrm>
        </p:spPr>
        <p:txBody>
          <a:bodyPr>
            <a:normAutofit fontScale="90000"/>
          </a:bodyPr>
          <a:lstStyle/>
          <a:p>
            <a:r>
              <a:rPr lang="en-AU" dirty="0" smtClean="0"/>
              <a:t>Gary Hodder’s</a:t>
            </a:r>
            <a:br>
              <a:rPr lang="en-AU" dirty="0" smtClean="0"/>
            </a:br>
            <a:r>
              <a:rPr lang="en-AU" dirty="0" smtClean="0"/>
              <a:t>South </a:t>
            </a:r>
            <a:r>
              <a:rPr lang="en-AU" dirty="0"/>
              <a:t>E</a:t>
            </a:r>
            <a:r>
              <a:rPr lang="en-AU" dirty="0" smtClean="0"/>
              <a:t>ast Asian Dendrobiums 2021</a:t>
            </a:r>
            <a:endParaRPr lang="en-A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14121"/>
            <a:ext cx="1676400" cy="110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119086"/>
            <a:ext cx="1676400" cy="110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8674" y="1114122"/>
            <a:ext cx="1676400" cy="1114627"/>
          </a:xfrm>
          <a:prstGeom prst="rect">
            <a:avLst/>
          </a:prstGeom>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1170" y="1114122"/>
            <a:ext cx="1676400" cy="110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Content Placeholder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5200" y="1124526"/>
            <a:ext cx="1676400" cy="1114627"/>
          </a:xfrm>
          <a:prstGeom prst="rect">
            <a:avLst/>
          </a:prstGeom>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50" y="2438400"/>
            <a:ext cx="1670050" cy="110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5024" y="2438399"/>
            <a:ext cx="1670050" cy="110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3800" y="2435440"/>
            <a:ext cx="1676400" cy="110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750" y="3733800"/>
            <a:ext cx="1676400" cy="110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59438" y="3733800"/>
            <a:ext cx="1676400" cy="110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3737533" y="3733799"/>
            <a:ext cx="1668933" cy="110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34487" y="3733800"/>
            <a:ext cx="1676400" cy="110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21170" y="2435439"/>
            <a:ext cx="1676400" cy="110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15200" y="3729522"/>
            <a:ext cx="1676400" cy="110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321550" y="2435438"/>
            <a:ext cx="1670050" cy="110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33127" y="5058792"/>
            <a:ext cx="1047011" cy="158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62449" y="5058792"/>
            <a:ext cx="1056751" cy="158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358918" y="5045476"/>
            <a:ext cx="1013769" cy="1611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Content Placeholder 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6200000">
            <a:off x="7657803" y="5340964"/>
            <a:ext cx="1589061" cy="1056556"/>
          </a:xfrm>
          <a:prstGeom prst="rect">
            <a:avLst/>
          </a:prstGeom>
        </p:spPr>
      </p:pic>
      <p:pic>
        <p:nvPicPr>
          <p:cNvPr id="1041" name="Picture 1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008042" y="5028896"/>
            <a:ext cx="1097358" cy="1657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2" name="Picture 18"/>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661216" y="5060271"/>
            <a:ext cx="1063871" cy="1595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Picture 19"/>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667001" y="5028896"/>
            <a:ext cx="1066800" cy="1611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7995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862808"/>
            <a:ext cx="1931388" cy="256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865" y="4038602"/>
            <a:ext cx="1905000" cy="2540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3350" y="857627"/>
            <a:ext cx="1720050" cy="2573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857627"/>
            <a:ext cx="2362200" cy="2573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3350" y="4056530"/>
            <a:ext cx="1796250" cy="2504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857629"/>
            <a:ext cx="1706562" cy="2573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1046" y="4047565"/>
            <a:ext cx="1814961" cy="2504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0"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4038600"/>
            <a:ext cx="1809108" cy="2522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8481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2438400"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311843"/>
            <a:ext cx="2438400"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323295"/>
            <a:ext cx="2429599"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514598"/>
            <a:ext cx="1293920"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2531722"/>
            <a:ext cx="1212850"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200400" y="2535821"/>
            <a:ext cx="1158875" cy="1614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2715" y="2507940"/>
            <a:ext cx="1274685"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2507939"/>
            <a:ext cx="1195387"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7792054" y="2514599"/>
            <a:ext cx="973085"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786" y="4788793"/>
            <a:ext cx="1270247"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1676400" y="4788793"/>
            <a:ext cx="1246022"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35443" y="4788792"/>
            <a:ext cx="1286307"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6186996" y="4788790"/>
            <a:ext cx="1216818"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23787" y="4778105"/>
            <a:ext cx="1285060" cy="1622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00400" y="4788793"/>
            <a:ext cx="1223628" cy="163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7108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545239"/>
            <a:ext cx="2097087" cy="140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5935" y="545239"/>
            <a:ext cx="1865313" cy="140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6646" y="551052"/>
            <a:ext cx="1982755" cy="140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9340" y="539750"/>
            <a:ext cx="2028534"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158" y="4572002"/>
            <a:ext cx="1289843" cy="209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2498536"/>
            <a:ext cx="1295400" cy="1857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42281" y="2312648"/>
            <a:ext cx="1166813" cy="207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24201" y="2264265"/>
            <a:ext cx="1247048" cy="2092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6645" y="2264263"/>
            <a:ext cx="1381125" cy="206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54333" y="4595018"/>
            <a:ext cx="1154761" cy="205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31183" y="4554894"/>
            <a:ext cx="1274763" cy="2074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4646646" y="4577913"/>
            <a:ext cx="1367040" cy="209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11483" y="2298450"/>
            <a:ext cx="1255713" cy="2061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20001" y="2270485"/>
            <a:ext cx="1292225" cy="2067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93228" y="4595018"/>
            <a:ext cx="1292225" cy="2033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9"/>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696200" y="4566403"/>
            <a:ext cx="1265044" cy="205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0101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36675"/>
            <a:ext cx="2792413" cy="418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733800" y="1219200"/>
            <a:ext cx="5181600" cy="3933384"/>
          </a:xfrm>
          <a:prstGeom prst="rect">
            <a:avLst/>
          </a:prstGeom>
        </p:spPr>
        <p:txBody>
          <a:bodyPr wrap="square">
            <a:spAutoFit/>
          </a:bodyPr>
          <a:lstStyle/>
          <a:p>
            <a:pPr lvl="0">
              <a:spcBef>
                <a:spcPct val="20000"/>
              </a:spcBef>
            </a:pPr>
            <a:r>
              <a:rPr lang="en-AU" sz="2400" b="1" i="1" dirty="0">
                <a:solidFill>
                  <a:srgbClr val="00B0F0"/>
                </a:solidFill>
              </a:rPr>
              <a:t>Dendrobium </a:t>
            </a:r>
            <a:r>
              <a:rPr lang="en-AU" sz="2400" b="1" i="1" dirty="0" err="1">
                <a:solidFill>
                  <a:srgbClr val="00B0F0"/>
                </a:solidFill>
              </a:rPr>
              <a:t>amethystoglossum</a:t>
            </a:r>
            <a:endParaRPr lang="en-AU" sz="2400" b="1" i="1" dirty="0">
              <a:solidFill>
                <a:srgbClr val="00B0F0"/>
              </a:solidFill>
            </a:endParaRPr>
          </a:p>
          <a:p>
            <a:pPr lvl="0">
              <a:spcBef>
                <a:spcPct val="20000"/>
              </a:spcBef>
            </a:pPr>
            <a:endParaRPr lang="en-AU" sz="2800" dirty="0">
              <a:solidFill>
                <a:prstClr val="black"/>
              </a:solidFill>
            </a:endParaRPr>
          </a:p>
          <a:p>
            <a:pPr lvl="0">
              <a:spcBef>
                <a:spcPct val="20000"/>
              </a:spcBef>
            </a:pPr>
            <a:r>
              <a:rPr lang="en-AU" sz="2000" dirty="0" smtClean="0"/>
              <a:t>Dendrobium </a:t>
            </a:r>
            <a:r>
              <a:rPr lang="en-AU" sz="2000" dirty="0" err="1" smtClean="0"/>
              <a:t>amethystoglossum</a:t>
            </a:r>
            <a:r>
              <a:rPr lang="en-AU" sz="2000" dirty="0" smtClean="0"/>
              <a:t> (</a:t>
            </a:r>
            <a:r>
              <a:rPr lang="en-AU" sz="2000" dirty="0"/>
              <a:t>also called </a:t>
            </a:r>
            <a:r>
              <a:rPr lang="en-AU" sz="2000" dirty="0" err="1"/>
              <a:t>Amythest</a:t>
            </a:r>
            <a:r>
              <a:rPr lang="en-AU" sz="2000" dirty="0"/>
              <a:t> </a:t>
            </a:r>
            <a:r>
              <a:rPr lang="en-AU" sz="2000" dirty="0" err="1"/>
              <a:t>Colored</a:t>
            </a:r>
            <a:r>
              <a:rPr lang="en-AU" sz="2000" dirty="0"/>
              <a:t> </a:t>
            </a:r>
            <a:r>
              <a:rPr lang="en-AU" sz="2000" dirty="0" smtClean="0"/>
              <a:t>Dendrobium), </a:t>
            </a:r>
            <a:r>
              <a:rPr lang="en-AU" sz="2000" dirty="0"/>
              <a:t>is native to northwest part of the island of Luzon (Philippines). They occur in the province of </a:t>
            </a:r>
            <a:r>
              <a:rPr lang="en-AU" sz="2000" dirty="0" err="1"/>
              <a:t>Benguet</a:t>
            </a:r>
            <a:r>
              <a:rPr lang="en-AU" sz="2000" dirty="0"/>
              <a:t>, where they often grow on mossy, limestone cliffs, at an altitude of about </a:t>
            </a:r>
            <a:r>
              <a:rPr lang="en-AU" sz="2000" dirty="0" smtClean="0"/>
              <a:t>1,400  metres.</a:t>
            </a:r>
          </a:p>
          <a:p>
            <a:pPr lvl="0">
              <a:spcBef>
                <a:spcPct val="20000"/>
              </a:spcBef>
            </a:pPr>
            <a:r>
              <a:rPr lang="en-AU" sz="2000" dirty="0" smtClean="0"/>
              <a:t>Unlike all others this Dendrobium will take temperatures as low as 6 degrees C  </a:t>
            </a:r>
            <a:endParaRPr lang="en-AU" sz="2000" dirty="0">
              <a:solidFill>
                <a:prstClr val="black"/>
              </a:solidFill>
            </a:endParaRPr>
          </a:p>
        </p:txBody>
      </p:sp>
    </p:spTree>
    <p:extLst>
      <p:ext uri="{BB962C8B-B14F-4D97-AF65-F5344CB8AC3E}">
        <p14:creationId xmlns:p14="http://schemas.microsoft.com/office/powerpoint/2010/main" val="1582542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792162"/>
          </a:xfrm>
        </p:spPr>
        <p:txBody>
          <a:bodyPr>
            <a:normAutofit/>
          </a:bodyPr>
          <a:lstStyle/>
          <a:p>
            <a:r>
              <a:rPr lang="en-AU" dirty="0" smtClean="0"/>
              <a:t>Ways to increase your orchid collection</a:t>
            </a:r>
            <a:endParaRPr lang="en-AU" dirty="0"/>
          </a:p>
        </p:txBody>
      </p:sp>
      <p:sp>
        <p:nvSpPr>
          <p:cNvPr id="3" name="Content Placeholder 2"/>
          <p:cNvSpPr>
            <a:spLocks noGrp="1"/>
          </p:cNvSpPr>
          <p:nvPr>
            <p:ph idx="1"/>
          </p:nvPr>
        </p:nvSpPr>
        <p:spPr>
          <a:xfrm>
            <a:off x="457200" y="1066800"/>
            <a:ext cx="8229600" cy="5638800"/>
          </a:xfrm>
        </p:spPr>
        <p:txBody>
          <a:bodyPr>
            <a:normAutofit/>
          </a:bodyPr>
          <a:lstStyle/>
          <a:p>
            <a:r>
              <a:rPr lang="en-AU" sz="2400" dirty="0">
                <a:solidFill>
                  <a:prstClr val="black"/>
                </a:solidFill>
                <a:ea typeface="+mj-ea"/>
                <a:cs typeface="+mj-cs"/>
              </a:rPr>
              <a:t>Purchase new orchids from venders </a:t>
            </a:r>
            <a:r>
              <a:rPr lang="en-AU" sz="2400" dirty="0" smtClean="0">
                <a:solidFill>
                  <a:prstClr val="black"/>
                </a:solidFill>
                <a:ea typeface="+mj-ea"/>
                <a:cs typeface="+mj-cs"/>
              </a:rPr>
              <a:t>                                            at </a:t>
            </a:r>
            <a:r>
              <a:rPr lang="en-AU" sz="2400" dirty="0">
                <a:solidFill>
                  <a:prstClr val="black"/>
                </a:solidFill>
                <a:ea typeface="+mj-ea"/>
                <a:cs typeface="+mj-cs"/>
              </a:rPr>
              <a:t>orchid shows, The Internet or </a:t>
            </a:r>
            <a:r>
              <a:rPr lang="en-AU" sz="2400" dirty="0" smtClean="0">
                <a:solidFill>
                  <a:prstClr val="black"/>
                </a:solidFill>
                <a:ea typeface="+mj-ea"/>
                <a:cs typeface="+mj-cs"/>
              </a:rPr>
              <a:t>                                           Orchid Nurseries.</a:t>
            </a:r>
          </a:p>
          <a:p>
            <a:endParaRPr lang="en-AU" sz="2400" dirty="0" smtClean="0">
              <a:solidFill>
                <a:prstClr val="black"/>
              </a:solidFill>
              <a:ea typeface="+mj-ea"/>
              <a:cs typeface="+mj-cs"/>
            </a:endParaRPr>
          </a:p>
          <a:p>
            <a:pPr marL="0" indent="0">
              <a:buNone/>
            </a:pPr>
            <a:endParaRPr lang="en-AU" sz="2400" dirty="0" smtClean="0">
              <a:solidFill>
                <a:prstClr val="black"/>
              </a:solidFill>
              <a:ea typeface="+mj-ea"/>
              <a:cs typeface="+mj-cs"/>
            </a:endParaRPr>
          </a:p>
          <a:p>
            <a:pPr lvl="0"/>
            <a:r>
              <a:rPr lang="en-AU" sz="2400" dirty="0" smtClean="0">
                <a:solidFill>
                  <a:prstClr val="black"/>
                </a:solidFill>
              </a:rPr>
              <a:t>Subdivide </a:t>
            </a:r>
            <a:r>
              <a:rPr lang="en-AU" sz="2400" dirty="0">
                <a:solidFill>
                  <a:prstClr val="black"/>
                </a:solidFill>
              </a:rPr>
              <a:t>mature healthy </a:t>
            </a:r>
            <a:r>
              <a:rPr lang="en-AU" sz="2400" dirty="0" smtClean="0">
                <a:solidFill>
                  <a:prstClr val="black"/>
                </a:solidFill>
              </a:rPr>
              <a:t>plants.</a:t>
            </a:r>
            <a:endParaRPr lang="en-AU" sz="2400" dirty="0" smtClean="0">
              <a:solidFill>
                <a:prstClr val="black"/>
              </a:solidFill>
              <a:ea typeface="+mj-ea"/>
              <a:cs typeface="+mj-cs"/>
            </a:endParaRPr>
          </a:p>
          <a:p>
            <a:endParaRPr lang="en-AU" sz="2400" dirty="0">
              <a:solidFill>
                <a:prstClr val="black"/>
              </a:solidFill>
              <a:ea typeface="+mj-ea"/>
              <a:cs typeface="+mj-cs"/>
            </a:endParaRPr>
          </a:p>
          <a:p>
            <a:endParaRPr lang="en-AU" sz="2400" dirty="0" smtClean="0">
              <a:solidFill>
                <a:prstClr val="black"/>
              </a:solidFill>
              <a:ea typeface="+mj-ea"/>
              <a:cs typeface="+mj-cs"/>
            </a:endParaRPr>
          </a:p>
          <a:p>
            <a:r>
              <a:rPr lang="en-AU" sz="2400" dirty="0">
                <a:solidFill>
                  <a:prstClr val="black"/>
                </a:solidFill>
                <a:ea typeface="+mj-ea"/>
                <a:cs typeface="+mj-cs"/>
              </a:rPr>
              <a:t>Remove </a:t>
            </a:r>
            <a:r>
              <a:rPr lang="en-AU" sz="2400" dirty="0" smtClean="0">
                <a:solidFill>
                  <a:prstClr val="black"/>
                </a:solidFill>
                <a:ea typeface="+mj-ea"/>
                <a:cs typeface="+mj-cs"/>
              </a:rPr>
              <a:t>kiekies </a:t>
            </a:r>
            <a:r>
              <a:rPr lang="en-AU" sz="2400" dirty="0">
                <a:solidFill>
                  <a:prstClr val="black"/>
                </a:solidFill>
                <a:ea typeface="+mj-ea"/>
                <a:cs typeface="+mj-cs"/>
              </a:rPr>
              <a:t>from parent </a:t>
            </a:r>
            <a:r>
              <a:rPr lang="en-AU" sz="2400" dirty="0" smtClean="0">
                <a:solidFill>
                  <a:prstClr val="black"/>
                </a:solidFill>
                <a:ea typeface="+mj-ea"/>
                <a:cs typeface="+mj-cs"/>
              </a:rPr>
              <a:t>plants.</a:t>
            </a:r>
          </a:p>
          <a:p>
            <a:endParaRPr lang="en-AU" sz="2400" dirty="0" smtClean="0">
              <a:solidFill>
                <a:prstClr val="black"/>
              </a:solidFill>
              <a:ea typeface="+mj-ea"/>
              <a:cs typeface="+mj-cs"/>
            </a:endParaRPr>
          </a:p>
          <a:p>
            <a:endParaRPr lang="en-AU" sz="2400" dirty="0">
              <a:solidFill>
                <a:prstClr val="black"/>
              </a:solidFill>
              <a:ea typeface="+mj-ea"/>
              <a:cs typeface="+mj-cs"/>
            </a:endParaRPr>
          </a:p>
          <a:p>
            <a:r>
              <a:rPr lang="en-AU" sz="2400" dirty="0">
                <a:solidFill>
                  <a:prstClr val="black"/>
                </a:solidFill>
                <a:ea typeface="+mj-ea"/>
                <a:cs typeface="+mj-cs"/>
              </a:rPr>
              <a:t>Grow from </a:t>
            </a:r>
            <a:r>
              <a:rPr lang="en-AU" sz="2400" dirty="0" smtClean="0">
                <a:solidFill>
                  <a:prstClr val="black"/>
                </a:solidFill>
                <a:ea typeface="+mj-ea"/>
                <a:cs typeface="+mj-cs"/>
              </a:rPr>
              <a:t>seed or purchase flasks.</a:t>
            </a:r>
            <a:r>
              <a:rPr lang="en-AU" sz="2400" dirty="0">
                <a:solidFill>
                  <a:prstClr val="black"/>
                </a:solidFill>
                <a:ea typeface="+mj-ea"/>
                <a:cs typeface="+mj-cs"/>
              </a:rPr>
              <a:t/>
            </a:r>
            <a:br>
              <a:rPr lang="en-AU" sz="2400" dirty="0">
                <a:solidFill>
                  <a:prstClr val="black"/>
                </a:solidFill>
                <a:ea typeface="+mj-ea"/>
                <a:cs typeface="+mj-cs"/>
              </a:rPr>
            </a:br>
            <a:endParaRPr lang="en-AU"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189191" y="4190005"/>
            <a:ext cx="1597023" cy="1061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13" y="5562600"/>
            <a:ext cx="1616075"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8508" y="1219200"/>
            <a:ext cx="1602912" cy="1202184"/>
          </a:xfrm>
          <a:prstGeom prst="rect">
            <a:avLst/>
          </a:prstGeom>
        </p:spPr>
      </p:pic>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6614" y="2667000"/>
            <a:ext cx="1526700" cy="1316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3358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381000"/>
            <a:ext cx="7886700" cy="6188071"/>
          </a:xfrm>
        </p:spPr>
        <p:txBody>
          <a:bodyPr>
            <a:normAutofit/>
          </a:bodyPr>
          <a:lstStyle/>
          <a:p>
            <a:r>
              <a:rPr lang="en-AU" sz="3500" dirty="0" smtClean="0"/>
              <a:t>In Asia I would say up to 80% of there orchids are grown by cuttings but in Australia I know few growers that take cuttings.</a:t>
            </a:r>
            <a:br>
              <a:rPr lang="en-AU" sz="3500" dirty="0" smtClean="0"/>
            </a:br>
            <a:r>
              <a:rPr lang="en-AU" sz="3500" dirty="0" smtClean="0"/>
              <a:t>One method they use is once the orchid cane is finished flowering they cut the cane just above potting media surface and  the surfaces of both cut sections are coated with Aloe Vera sap.</a:t>
            </a:r>
            <a:br>
              <a:rPr lang="en-AU" sz="3500" dirty="0" smtClean="0"/>
            </a:br>
            <a:r>
              <a:rPr lang="en-AU" sz="3500" dirty="0" smtClean="0"/>
              <a:t>They then hang the cut canes upside down in their orchid area and treat as a growing orchid.</a:t>
            </a:r>
            <a:endParaRPr lang="en-AU" sz="3500" dirty="0"/>
          </a:p>
        </p:txBody>
      </p:sp>
    </p:spTree>
    <p:extLst>
      <p:ext uri="{BB962C8B-B14F-4D97-AF65-F5344CB8AC3E}">
        <p14:creationId xmlns:p14="http://schemas.microsoft.com/office/powerpoint/2010/main" val="460288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81000"/>
            <a:ext cx="7239000" cy="1325563"/>
          </a:xfrm>
        </p:spPr>
        <p:txBody>
          <a:bodyPr>
            <a:normAutofit fontScale="90000"/>
          </a:bodyPr>
          <a:lstStyle/>
          <a:p>
            <a:r>
              <a:rPr lang="en-US" dirty="0" smtClean="0"/>
              <a:t>    Simple method of increasing your collection for Dendrobiums</a:t>
            </a:r>
            <a:endParaRPr lang="en-AU"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19200" y="1828800"/>
            <a:ext cx="3048000" cy="4351338"/>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29150" y="2266957"/>
            <a:ext cx="3886200" cy="3468674"/>
          </a:xfrm>
        </p:spPr>
      </p:pic>
    </p:spTree>
    <p:extLst>
      <p:ext uri="{BB962C8B-B14F-4D97-AF65-F5344CB8AC3E}">
        <p14:creationId xmlns:p14="http://schemas.microsoft.com/office/powerpoint/2010/main" val="1306272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The way the Asians increase their orchids</a:t>
            </a:r>
            <a:endParaRPr lang="en-AU"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5300" y="2209800"/>
            <a:ext cx="2623118" cy="3497490"/>
          </a:xfrm>
        </p:spPr>
      </p:pic>
      <p:sp>
        <p:nvSpPr>
          <p:cNvPr id="6" name="Rectangle 5"/>
          <p:cNvSpPr/>
          <p:nvPr/>
        </p:nvSpPr>
        <p:spPr>
          <a:xfrm>
            <a:off x="3332455" y="1600200"/>
            <a:ext cx="5627703" cy="4708981"/>
          </a:xfrm>
          <a:prstGeom prst="rect">
            <a:avLst/>
          </a:prstGeom>
        </p:spPr>
        <p:txBody>
          <a:bodyPr wrap="square">
            <a:spAutoFit/>
          </a:bodyPr>
          <a:lstStyle/>
          <a:p>
            <a:pPr lvl="0">
              <a:defRPr/>
            </a:pPr>
            <a:r>
              <a:rPr lang="en-AU" sz="3000" kern="0" dirty="0">
                <a:solidFill>
                  <a:prstClr val="black"/>
                </a:solidFill>
                <a:latin typeface="Calibri Light" panose="020F0302020204030204"/>
              </a:rPr>
              <a:t>Another method they use is once the orchid has finished flowering they cut the cane and seal both cut surfaces with </a:t>
            </a:r>
            <a:r>
              <a:rPr lang="en-AU" sz="3000" kern="0" dirty="0" smtClean="0">
                <a:solidFill>
                  <a:prstClr val="black"/>
                </a:solidFill>
                <a:latin typeface="Calibri Light" panose="020F0302020204030204"/>
              </a:rPr>
              <a:t>Aloe Vera </a:t>
            </a:r>
            <a:r>
              <a:rPr lang="en-AU" sz="3000" kern="0" dirty="0">
                <a:solidFill>
                  <a:prstClr val="black"/>
                </a:solidFill>
                <a:latin typeface="Calibri Light" panose="020F0302020204030204"/>
              </a:rPr>
              <a:t>sap.</a:t>
            </a:r>
            <a:br>
              <a:rPr lang="en-AU" sz="3000" kern="0" dirty="0">
                <a:solidFill>
                  <a:prstClr val="black"/>
                </a:solidFill>
                <a:latin typeface="Calibri Light" panose="020F0302020204030204"/>
              </a:rPr>
            </a:br>
            <a:r>
              <a:rPr lang="en-AU" sz="3000" kern="0" dirty="0">
                <a:solidFill>
                  <a:prstClr val="black"/>
                </a:solidFill>
                <a:latin typeface="Calibri Light" panose="020F0302020204030204"/>
              </a:rPr>
              <a:t>They then cut each cane into sections where each section has 3 eyes or nodes. These cut sections are then laid on a bed of coconut fibre and watered with a solution and kept moist. </a:t>
            </a:r>
            <a:endParaRPr lang="en-AU" sz="3000" kern="0" dirty="0">
              <a:solidFill>
                <a:sysClr val="windowText" lastClr="000000"/>
              </a:solidFill>
            </a:endParaRPr>
          </a:p>
        </p:txBody>
      </p:sp>
    </p:spTree>
    <p:extLst>
      <p:ext uri="{BB962C8B-B14F-4D97-AF65-F5344CB8AC3E}">
        <p14:creationId xmlns:p14="http://schemas.microsoft.com/office/powerpoint/2010/main" val="34289015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2057400"/>
            <a:ext cx="7886700" cy="3162670"/>
          </a:xfrm>
        </p:spPr>
        <p:txBody>
          <a:bodyPr>
            <a:normAutofit fontScale="90000"/>
          </a:bodyPr>
          <a:lstStyle/>
          <a:p>
            <a:r>
              <a:rPr lang="en-AU" dirty="0" smtClean="0"/>
              <a:t>They then water all the new cuttings with a solution made up from :-</a:t>
            </a:r>
            <a:br>
              <a:rPr lang="en-AU" dirty="0" smtClean="0"/>
            </a:br>
            <a:r>
              <a:rPr lang="en-AU" dirty="0" smtClean="0"/>
              <a:t>one teaspoon MSG</a:t>
            </a:r>
            <a:br>
              <a:rPr lang="en-AU" dirty="0" smtClean="0"/>
            </a:br>
            <a:r>
              <a:rPr lang="en-AU" dirty="0" smtClean="0"/>
              <a:t>half teaspoon honey</a:t>
            </a:r>
            <a:br>
              <a:rPr lang="en-AU" dirty="0" smtClean="0"/>
            </a:br>
            <a:r>
              <a:rPr lang="en-AU" dirty="0" smtClean="0"/>
              <a:t>200 ml hot water</a:t>
            </a:r>
            <a:br>
              <a:rPr lang="en-AU" dirty="0" smtClean="0"/>
            </a:br>
            <a:r>
              <a:rPr lang="en-AU" dirty="0" smtClean="0"/>
              <a:t>This is then stirred and allowed to cool.</a:t>
            </a:r>
            <a:br>
              <a:rPr lang="en-AU" dirty="0" smtClean="0"/>
            </a:br>
            <a:r>
              <a:rPr lang="en-AU" dirty="0" smtClean="0"/>
              <a:t>Banana peel is then cut </a:t>
            </a:r>
            <a:r>
              <a:rPr lang="en-AU" smtClean="0"/>
              <a:t>into 3cm </a:t>
            </a:r>
            <a:r>
              <a:rPr lang="en-AU" dirty="0" smtClean="0"/>
              <a:t>lengths and placed in a bottle and covered with water then allowed to sit for 1 week. They are then mixed together and sprayed over the orchid.</a:t>
            </a:r>
            <a:br>
              <a:rPr lang="en-AU" dirty="0" smtClean="0"/>
            </a:br>
            <a:r>
              <a:rPr lang="en-AU" dirty="0" smtClean="0"/>
              <a:t> </a:t>
            </a:r>
            <a:endParaRPr lang="en-AU" dirty="0"/>
          </a:p>
        </p:txBody>
      </p:sp>
    </p:spTree>
    <p:extLst>
      <p:ext uri="{BB962C8B-B14F-4D97-AF65-F5344CB8AC3E}">
        <p14:creationId xmlns:p14="http://schemas.microsoft.com/office/powerpoint/2010/main" val="13031149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9"/>
            <a:ext cx="7886700" cy="6188071"/>
          </a:xfrm>
        </p:spPr>
        <p:txBody>
          <a:bodyPr>
            <a:normAutofit fontScale="90000"/>
          </a:bodyPr>
          <a:lstStyle/>
          <a:p>
            <a:r>
              <a:rPr lang="en-AU" b="1" dirty="0">
                <a:solidFill>
                  <a:schemeClr val="accent6"/>
                </a:solidFill>
              </a:rPr>
              <a:t>Banana peels contain lots of nutrients, including potassium, phosphorus, magnesium and </a:t>
            </a:r>
            <a:r>
              <a:rPr lang="en-AU" b="1" dirty="0" smtClean="0">
                <a:solidFill>
                  <a:schemeClr val="accent6"/>
                </a:solidFill>
              </a:rPr>
              <a:t>calcium. </a:t>
            </a:r>
            <a:br>
              <a:rPr lang="en-AU" b="1" dirty="0" smtClean="0">
                <a:solidFill>
                  <a:schemeClr val="accent6"/>
                </a:solidFill>
              </a:rPr>
            </a:br>
            <a:r>
              <a:rPr lang="en-AU" dirty="0" smtClean="0"/>
              <a:t> For fertilizer they place Banana peel in the sun and allow then to fully dry until </a:t>
            </a:r>
            <a:r>
              <a:rPr lang="en-AU" sz="3500" dirty="0" smtClean="0"/>
              <a:t>they</a:t>
            </a:r>
            <a:r>
              <a:rPr lang="en-AU" dirty="0" smtClean="0"/>
              <a:t> are totally black and dehydrated. These dried skins are then put through a hammer mill and the powder is placed on top of the potting media about 12mm thick.</a:t>
            </a:r>
            <a:endParaRPr lang="en-AU" dirty="0"/>
          </a:p>
        </p:txBody>
      </p:sp>
    </p:spTree>
    <p:extLst>
      <p:ext uri="{BB962C8B-B14F-4D97-AF65-F5344CB8AC3E}">
        <p14:creationId xmlns:p14="http://schemas.microsoft.com/office/powerpoint/2010/main" val="344438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0"/>
            <a:ext cx="8229600" cy="1325562"/>
          </a:xfrm>
        </p:spPr>
        <p:txBody>
          <a:bodyPr>
            <a:normAutofit fontScale="90000"/>
          </a:bodyPr>
          <a:lstStyle/>
          <a:p>
            <a:r>
              <a:rPr lang="en-AU" dirty="0" smtClean="0"/>
              <a:t>My Deciduous Dendrobium Orchids</a:t>
            </a:r>
            <a:endParaRPr lang="en-AU"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1048538"/>
            <a:ext cx="2057400" cy="2383719"/>
          </a:xfrm>
        </p:spPr>
      </p:pic>
      <p:pic>
        <p:nvPicPr>
          <p:cNvPr id="7"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201" y="1048538"/>
            <a:ext cx="2096719" cy="1575293"/>
          </a:xfrm>
          <a:prstGeom prst="rect">
            <a:avLst/>
          </a:prstGeom>
        </p:spPr>
      </p:pic>
      <p:pic>
        <p:nvPicPr>
          <p:cNvPr id="8"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8749" y="1043473"/>
            <a:ext cx="2100393" cy="1575295"/>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4260" y="1043475"/>
            <a:ext cx="2101140" cy="1575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4260" y="3148007"/>
            <a:ext cx="2101140" cy="1521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55576" y="3730593"/>
            <a:ext cx="2054225" cy="2754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201" y="3124331"/>
            <a:ext cx="2030941" cy="1505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62201" y="3124202"/>
            <a:ext cx="2132557" cy="1505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85747" y="5054213"/>
            <a:ext cx="2141888" cy="142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83967" y="5054210"/>
            <a:ext cx="2053766" cy="1427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AutoShape 10" descr="C:\Users\Terry\AppData\Local\Temp\{8D46B03E-BC65-4E76-8A9D-AA42313A5B12}\Dendrobium aduncum  (2).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2" name="AutoShape 2" descr="Dendrobium hercoglossum - Red Fox Orchids"/>
          <p:cNvSpPr>
            <a:spLocks noChangeAspect="1" noChangeArrowheads="1"/>
          </p:cNvSpPr>
          <p:nvPr/>
        </p:nvSpPr>
        <p:spPr bwMode="auto">
          <a:xfrm>
            <a:off x="307975" y="79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pic>
        <p:nvPicPr>
          <p:cNvPr id="15" name="Picture 2"/>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6858000" y="5060129"/>
            <a:ext cx="2057400" cy="1437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7290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9"/>
            <a:ext cx="7886700" cy="6264271"/>
          </a:xfrm>
        </p:spPr>
        <p:txBody>
          <a:bodyPr/>
          <a:lstStyle/>
          <a:p>
            <a:r>
              <a:rPr lang="en-AU" b="1" dirty="0">
                <a:solidFill>
                  <a:srgbClr val="C00000"/>
                </a:solidFill>
              </a:rPr>
              <a:t>Although banana peels have a high concentration of potassium, </a:t>
            </a:r>
            <a:r>
              <a:rPr lang="en-AU" b="1" dirty="0" smtClean="0">
                <a:solidFill>
                  <a:srgbClr val="C00000"/>
                </a:solidFill>
              </a:rPr>
              <a:t>fresh banana </a:t>
            </a:r>
            <a:r>
              <a:rPr lang="en-AU" b="1" dirty="0">
                <a:solidFill>
                  <a:srgbClr val="C00000"/>
                </a:solidFill>
              </a:rPr>
              <a:t>peels should </a:t>
            </a:r>
            <a:r>
              <a:rPr lang="en-AU" b="1" dirty="0" smtClean="0">
                <a:solidFill>
                  <a:srgbClr val="C00000"/>
                </a:solidFill>
              </a:rPr>
              <a:t>never </a:t>
            </a:r>
            <a:r>
              <a:rPr lang="en-AU" b="1" dirty="0">
                <a:solidFill>
                  <a:srgbClr val="C00000"/>
                </a:solidFill>
              </a:rPr>
              <a:t>be used </a:t>
            </a:r>
            <a:r>
              <a:rPr lang="en-AU" b="1" dirty="0" smtClean="0">
                <a:solidFill>
                  <a:srgbClr val="C00000"/>
                </a:solidFill>
              </a:rPr>
              <a:t>on orchid </a:t>
            </a:r>
            <a:r>
              <a:rPr lang="en-AU" b="1" dirty="0">
                <a:solidFill>
                  <a:srgbClr val="C00000"/>
                </a:solidFill>
              </a:rPr>
              <a:t>due to </a:t>
            </a:r>
            <a:r>
              <a:rPr lang="en-AU" b="1" dirty="0" smtClean="0">
                <a:solidFill>
                  <a:srgbClr val="C00000"/>
                </a:solidFill>
              </a:rPr>
              <a:t>the </a:t>
            </a:r>
            <a:r>
              <a:rPr lang="en-AU" b="1" dirty="0">
                <a:solidFill>
                  <a:srgbClr val="C00000"/>
                </a:solidFill>
              </a:rPr>
              <a:t>ethylene gas that </a:t>
            </a:r>
            <a:r>
              <a:rPr lang="en-AU" b="1" dirty="0" smtClean="0">
                <a:solidFill>
                  <a:srgbClr val="C00000"/>
                </a:solidFill>
              </a:rPr>
              <a:t>is given off which poisons the Orchid and then eventually over a period </a:t>
            </a:r>
            <a:r>
              <a:rPr lang="en-AU" b="1" smtClean="0">
                <a:solidFill>
                  <a:srgbClr val="C00000"/>
                </a:solidFill>
              </a:rPr>
              <a:t>of time dies</a:t>
            </a:r>
            <a:r>
              <a:rPr lang="en-AU" b="1" dirty="0" smtClean="0">
                <a:solidFill>
                  <a:srgbClr val="C00000"/>
                </a:solidFill>
              </a:rPr>
              <a:t>.</a:t>
            </a:r>
            <a:endParaRPr lang="en-AU" dirty="0">
              <a:solidFill>
                <a:srgbClr val="C00000"/>
              </a:solidFill>
            </a:endParaRPr>
          </a:p>
        </p:txBody>
      </p:sp>
    </p:spTree>
    <p:extLst>
      <p:ext uri="{BB962C8B-B14F-4D97-AF65-F5344CB8AC3E}">
        <p14:creationId xmlns:p14="http://schemas.microsoft.com/office/powerpoint/2010/main" val="6079360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65825"/>
          </a:xfrm>
        </p:spPr>
        <p:txBody>
          <a:bodyPr>
            <a:normAutofit fontScale="90000"/>
          </a:bodyPr>
          <a:lstStyle/>
          <a:p>
            <a:r>
              <a:rPr lang="en-AU" b="1" i="1" dirty="0">
                <a:solidFill>
                  <a:srgbClr val="00B050"/>
                </a:solidFill>
              </a:rPr>
              <a:t>Singapore Changi Airport</a:t>
            </a:r>
          </a:p>
        </p:txBody>
      </p:sp>
      <p:pic>
        <p:nvPicPr>
          <p:cNvPr id="3"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156" y="3124200"/>
            <a:ext cx="2557704" cy="1700601"/>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676" y="4953000"/>
            <a:ext cx="2554005" cy="1703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7588" y="3113342"/>
            <a:ext cx="2582604" cy="1722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725" y="685800"/>
            <a:ext cx="1573213" cy="236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Content Placeholder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2200" y="3141216"/>
            <a:ext cx="2618179" cy="1740811"/>
          </a:xfrm>
          <a:prstGeom prst="rect">
            <a:avLst/>
          </a:prstGeom>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2488" y="4953000"/>
            <a:ext cx="2557704" cy="1705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Content Placeholder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72201" y="4955550"/>
            <a:ext cx="2636674" cy="1753108"/>
          </a:xfrm>
          <a:prstGeom prst="rect">
            <a:avLst/>
          </a:prstGeom>
        </p:spPr>
      </p:pic>
      <p:pic>
        <p:nvPicPr>
          <p:cNvPr id="103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57400" y="685794"/>
            <a:ext cx="1573213" cy="236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72283" y="685800"/>
            <a:ext cx="1573213" cy="236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38800" y="685793"/>
            <a:ext cx="1573213" cy="236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91400" y="685796"/>
            <a:ext cx="1573213" cy="236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20610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181600"/>
            <a:ext cx="2212975" cy="147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576" y="3505200"/>
            <a:ext cx="2206625" cy="147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576" y="1797973"/>
            <a:ext cx="2206625" cy="147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150" y="125413"/>
            <a:ext cx="2206625" cy="147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125413"/>
            <a:ext cx="2206625" cy="147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153405"/>
            <a:ext cx="2206625" cy="147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2799" y="1797973"/>
            <a:ext cx="2206625" cy="147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82346" y="3488061"/>
            <a:ext cx="2206625" cy="147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79980" y="5181599"/>
            <a:ext cx="2206625" cy="147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00799" y="1804193"/>
            <a:ext cx="2206625" cy="147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00798" y="3465528"/>
            <a:ext cx="2206625" cy="147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6400797" y="5185406"/>
            <a:ext cx="2206625" cy="1467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22273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0"/>
            <a:ext cx="8229600" cy="1066800"/>
          </a:xfrm>
        </p:spPr>
        <p:txBody>
          <a:bodyPr>
            <a:normAutofit/>
          </a:bodyPr>
          <a:lstStyle/>
          <a:p>
            <a:r>
              <a:rPr lang="en-AU" sz="4000" b="1" i="1" dirty="0">
                <a:solidFill>
                  <a:schemeClr val="accent2"/>
                </a:solidFill>
              </a:rPr>
              <a:t>Singapore Changi Airport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447800"/>
            <a:ext cx="2359025"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3218893"/>
            <a:ext cx="2359025"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5029200"/>
            <a:ext cx="2359025"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5029197"/>
            <a:ext cx="2359025"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5029198"/>
            <a:ext cx="2359025"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600" y="3218894"/>
            <a:ext cx="2347913"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63912" y="3233689"/>
            <a:ext cx="2347913"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1400" y="687068"/>
            <a:ext cx="1556747" cy="2333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599" y="698905"/>
            <a:ext cx="1548852" cy="2322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4724400" y="1448534"/>
            <a:ext cx="2347913" cy="1571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6582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95400"/>
            <a:ext cx="8763000" cy="4495800"/>
          </a:xfrm>
        </p:spPr>
        <p:txBody>
          <a:bodyPr>
            <a:normAutofit/>
          </a:bodyPr>
          <a:lstStyle/>
          <a:p>
            <a:r>
              <a:rPr lang="en-AU" dirty="0" smtClean="0"/>
              <a:t/>
            </a:r>
            <a:br>
              <a:rPr lang="en-AU" dirty="0" smtClean="0"/>
            </a:br>
            <a:r>
              <a:rPr lang="en-AU" dirty="0"/>
              <a:t/>
            </a:r>
            <a:br>
              <a:rPr lang="en-AU" dirty="0"/>
            </a:br>
            <a:r>
              <a:rPr lang="en-AU" sz="3300" dirty="0" smtClean="0">
                <a:solidFill>
                  <a:schemeClr val="accent5"/>
                </a:solidFill>
              </a:rPr>
              <a:t>Mrs Lori Hodder </a:t>
            </a:r>
            <a:br>
              <a:rPr lang="en-AU" sz="3300" dirty="0" smtClean="0">
                <a:solidFill>
                  <a:schemeClr val="accent5"/>
                </a:solidFill>
              </a:rPr>
            </a:br>
            <a:r>
              <a:rPr lang="en-AU" sz="3300" dirty="0" smtClean="0">
                <a:solidFill>
                  <a:schemeClr val="accent5"/>
                </a:solidFill>
              </a:rPr>
              <a:t>My wife</a:t>
            </a:r>
            <a:br>
              <a:rPr lang="en-AU" sz="3300" dirty="0" smtClean="0">
                <a:solidFill>
                  <a:schemeClr val="accent5"/>
                </a:solidFill>
              </a:rPr>
            </a:br>
            <a:r>
              <a:rPr lang="en-US" sz="3000" dirty="0" err="1">
                <a:solidFill>
                  <a:srgbClr val="4472C4"/>
                </a:solidFill>
              </a:rPr>
              <a:t>Mr</a:t>
            </a:r>
            <a:r>
              <a:rPr lang="en-US" sz="3000" dirty="0">
                <a:solidFill>
                  <a:srgbClr val="4472C4"/>
                </a:solidFill>
              </a:rPr>
              <a:t> Graeme Davies     </a:t>
            </a:r>
            <a:br>
              <a:rPr lang="en-US" sz="3000" dirty="0">
                <a:solidFill>
                  <a:srgbClr val="4472C4"/>
                </a:solidFill>
              </a:rPr>
            </a:br>
            <a:r>
              <a:rPr lang="en-US" sz="3000" dirty="0">
                <a:solidFill>
                  <a:srgbClr val="4472C4"/>
                </a:solidFill>
              </a:rPr>
              <a:t>                              </a:t>
            </a:r>
            <a:r>
              <a:rPr lang="en-AU" sz="3300" dirty="0">
                <a:solidFill>
                  <a:schemeClr val="accent5"/>
                </a:solidFill>
              </a:rPr>
              <a:t/>
            </a:r>
            <a:br>
              <a:rPr lang="en-AU" sz="3300" dirty="0">
                <a:solidFill>
                  <a:schemeClr val="accent5"/>
                </a:solidFill>
              </a:rPr>
            </a:br>
            <a:r>
              <a:rPr lang="en-US" sz="3000" dirty="0" smtClean="0">
                <a:solidFill>
                  <a:srgbClr val="70AD47"/>
                </a:solidFill>
                <a:latin typeface="Calibri Light" panose="020F0302020204030204"/>
              </a:rPr>
              <a:t> </a:t>
            </a:r>
            <a:r>
              <a:rPr lang="en-US" sz="3000" dirty="0">
                <a:solidFill>
                  <a:srgbClr val="7030A0"/>
                </a:solidFill>
                <a:latin typeface="Calibri Light" panose="020F0302020204030204"/>
              </a:rPr>
              <a:t>Thank you for your attention and interest</a:t>
            </a:r>
            <a:r>
              <a:rPr lang="en-US" sz="3000" dirty="0">
                <a:solidFill>
                  <a:srgbClr val="FF0000"/>
                </a:solidFill>
                <a:latin typeface="Calibri Light" panose="020F0302020204030204"/>
              </a:rPr>
              <a:t> </a:t>
            </a:r>
            <a:r>
              <a:rPr lang="en-AU" dirty="0" smtClean="0"/>
              <a:t/>
            </a:r>
            <a:br>
              <a:rPr lang="en-AU" dirty="0" smtClean="0"/>
            </a:br>
            <a:r>
              <a:rPr lang="en-AU" dirty="0" smtClean="0"/>
              <a:t>The End </a:t>
            </a:r>
            <a:r>
              <a:rPr lang="en-AU" sz="1000" dirty="0" smtClean="0"/>
              <a:t>E2</a:t>
            </a:r>
            <a:endParaRPr lang="en-AU" sz="1000" dirty="0"/>
          </a:p>
        </p:txBody>
      </p:sp>
      <p:sp>
        <p:nvSpPr>
          <p:cNvPr id="3" name="Rectangle 2"/>
          <p:cNvSpPr/>
          <p:nvPr/>
        </p:nvSpPr>
        <p:spPr>
          <a:xfrm>
            <a:off x="1295400" y="228601"/>
            <a:ext cx="6400800" cy="289310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smtClean="0">
                <a:ln>
                  <a:noFill/>
                </a:ln>
                <a:solidFill>
                  <a:prstClr val="black"/>
                </a:solidFill>
                <a:effectLst/>
                <a:uLnTx/>
                <a:uFillTx/>
                <a:latin typeface="Calibri Light" panose="020F0302020204030204"/>
                <a:ea typeface="+mj-ea"/>
                <a:cs typeface="+mj-cs"/>
              </a:rPr>
              <a:t>            </a:t>
            </a:r>
            <a:r>
              <a:rPr kumimoji="0" lang="en-US" sz="3000" b="1" i="1" u="none" strike="noStrike" kern="0" cap="none" spc="0" normalizeH="0" baseline="0" noProof="0" dirty="0" smtClean="0">
                <a:ln>
                  <a:noFill/>
                </a:ln>
                <a:solidFill>
                  <a:srgbClr val="C00000"/>
                </a:solidFill>
                <a:effectLst/>
                <a:uLnTx/>
                <a:uFillTx/>
                <a:latin typeface="Arial Narrow" panose="020B0606020202030204" pitchFamily="34" charset="0"/>
                <a:ea typeface="+mj-ea"/>
                <a:cs typeface="+mj-cs"/>
              </a:rPr>
              <a:t>ACKNOWLEDGEMENT</a:t>
            </a:r>
            <a:br>
              <a:rPr kumimoji="0" lang="en-US" sz="3000" b="1" i="1" u="none" strike="noStrike" kern="0" cap="none" spc="0" normalizeH="0" baseline="0" noProof="0" dirty="0" smtClean="0">
                <a:ln>
                  <a:noFill/>
                </a:ln>
                <a:solidFill>
                  <a:srgbClr val="C00000"/>
                </a:solidFill>
                <a:effectLst/>
                <a:uLnTx/>
                <a:uFillTx/>
                <a:latin typeface="Arial Narrow" panose="020B0606020202030204" pitchFamily="34" charset="0"/>
                <a:ea typeface="+mj-ea"/>
                <a:cs typeface="+mj-cs"/>
              </a:rPr>
            </a:br>
            <a:r>
              <a:rPr kumimoji="0" lang="en-US" sz="3000" b="0" i="0" u="none" strike="noStrike" kern="0" cap="none" spc="0" normalizeH="0" baseline="0" noProof="0" dirty="0" smtClean="0">
                <a:ln>
                  <a:noFill/>
                </a:ln>
                <a:solidFill>
                  <a:prstClr val="black"/>
                </a:solidFill>
                <a:effectLst/>
                <a:uLnTx/>
                <a:uFillTx/>
                <a:latin typeface="Calibri Light" panose="020F0302020204030204"/>
                <a:ea typeface="+mj-ea"/>
                <a:cs typeface="+mj-cs"/>
              </a:rPr>
              <a:t>I would like to acknowledge the following people as without their help and assistance  this presentation would not have been possible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41748655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33400" y="1905000"/>
            <a:ext cx="8229600" cy="533400"/>
          </a:xfrm>
        </p:spPr>
        <p:txBody>
          <a:bodyPr>
            <a:normAutofit fontScale="90000"/>
          </a:bodyPr>
          <a:lstStyle/>
          <a:p>
            <a:r>
              <a:rPr lang="en-AU" sz="3000" dirty="0">
                <a:solidFill>
                  <a:prstClr val="black"/>
                </a:solidFill>
              </a:rPr>
              <a:t>The photographs below show the results of </a:t>
            </a:r>
            <a:r>
              <a:rPr lang="en-AU" sz="3000" dirty="0" smtClean="0">
                <a:solidFill>
                  <a:prstClr val="black"/>
                </a:solidFill>
              </a:rPr>
              <a:t>fertilizing.</a:t>
            </a:r>
            <a:br>
              <a:rPr lang="en-AU" sz="3000" dirty="0" smtClean="0">
                <a:solidFill>
                  <a:prstClr val="black"/>
                </a:solidFill>
              </a:rPr>
            </a:br>
            <a:r>
              <a:rPr lang="en-AU" sz="2200" dirty="0" smtClean="0">
                <a:solidFill>
                  <a:prstClr val="black"/>
                </a:solidFill>
              </a:rPr>
              <a:t>All 4 seedlings are from the same pod and the plants fed in different ways.</a:t>
            </a:r>
            <a:br>
              <a:rPr lang="en-AU" sz="2200" dirty="0" smtClean="0">
                <a:solidFill>
                  <a:prstClr val="black"/>
                </a:solidFill>
              </a:rPr>
            </a:br>
            <a:r>
              <a:rPr lang="en-AU" sz="2200" dirty="0" smtClean="0">
                <a:solidFill>
                  <a:prstClr val="black"/>
                </a:solidFill>
              </a:rPr>
              <a:t>The plants were all Den </a:t>
            </a:r>
            <a:r>
              <a:rPr lang="en-AU" sz="2200" dirty="0" err="1" smtClean="0">
                <a:solidFill>
                  <a:prstClr val="black"/>
                </a:solidFill>
              </a:rPr>
              <a:t>speciosum</a:t>
            </a:r>
            <a:r>
              <a:rPr lang="en-AU" sz="2200" dirty="0" smtClean="0">
                <a:solidFill>
                  <a:prstClr val="black"/>
                </a:solidFill>
              </a:rPr>
              <a:t> var. </a:t>
            </a:r>
            <a:r>
              <a:rPr lang="en-AU" sz="2200" dirty="0" err="1" smtClean="0">
                <a:solidFill>
                  <a:prstClr val="black"/>
                </a:solidFill>
              </a:rPr>
              <a:t>speciosum</a:t>
            </a:r>
            <a:r>
              <a:rPr lang="en-AU" sz="2200" dirty="0" smtClean="0">
                <a:solidFill>
                  <a:prstClr val="black"/>
                </a:solidFill>
              </a:rPr>
              <a:t> “Dreamtime” crossed with Den </a:t>
            </a:r>
            <a:r>
              <a:rPr lang="en-AU" sz="2200" dirty="0" err="1" smtClean="0">
                <a:solidFill>
                  <a:prstClr val="black"/>
                </a:solidFill>
              </a:rPr>
              <a:t>speciosum</a:t>
            </a:r>
            <a:r>
              <a:rPr lang="en-AU" sz="2200" dirty="0" smtClean="0">
                <a:solidFill>
                  <a:prstClr val="black"/>
                </a:solidFill>
              </a:rPr>
              <a:t> var. </a:t>
            </a:r>
            <a:r>
              <a:rPr lang="en-AU" sz="2200" dirty="0" err="1" smtClean="0">
                <a:solidFill>
                  <a:prstClr val="black"/>
                </a:solidFill>
              </a:rPr>
              <a:t>speciosum</a:t>
            </a:r>
            <a:r>
              <a:rPr lang="en-AU" sz="2200" dirty="0" smtClean="0">
                <a:solidFill>
                  <a:prstClr val="black"/>
                </a:solidFill>
              </a:rPr>
              <a:t> “Heather” AM/ANOS and were obtained from Ross &amp; Ronda at </a:t>
            </a:r>
            <a:r>
              <a:rPr lang="en-AU" sz="2200" dirty="0" err="1" smtClean="0">
                <a:solidFill>
                  <a:prstClr val="black"/>
                </a:solidFill>
              </a:rPr>
              <a:t>Cedarvale</a:t>
            </a:r>
            <a:r>
              <a:rPr lang="en-AU" sz="2200" dirty="0" smtClean="0">
                <a:solidFill>
                  <a:prstClr val="black"/>
                </a:solidFill>
              </a:rPr>
              <a:t> Orchids at the Southern Orchid Spectacular in 2016.</a:t>
            </a:r>
            <a:r>
              <a:rPr lang="en-AU" sz="2200" dirty="0">
                <a:solidFill>
                  <a:prstClr val="black"/>
                </a:solidFill>
              </a:rPr>
              <a:t/>
            </a:r>
            <a:br>
              <a:rPr lang="en-AU" sz="2200" dirty="0">
                <a:solidFill>
                  <a:prstClr val="black"/>
                </a:solidFill>
              </a:rPr>
            </a:br>
            <a:r>
              <a:rPr lang="en-AU" sz="2200" dirty="0" smtClean="0">
                <a:solidFill>
                  <a:prstClr val="black"/>
                </a:solidFill>
              </a:rPr>
              <a:t>The pot on the left was given no fertilizer at all. </a:t>
            </a:r>
            <a:br>
              <a:rPr lang="en-AU" sz="2200" dirty="0" smtClean="0">
                <a:solidFill>
                  <a:prstClr val="black"/>
                </a:solidFill>
              </a:rPr>
            </a:br>
            <a:r>
              <a:rPr lang="en-AU" sz="2200" dirty="0" smtClean="0">
                <a:solidFill>
                  <a:prstClr val="black"/>
                </a:solidFill>
              </a:rPr>
              <a:t>The next pot was only given Blood and Bone on top of the potting media. </a:t>
            </a:r>
            <a:br>
              <a:rPr lang="en-AU" sz="2200" dirty="0" smtClean="0">
                <a:solidFill>
                  <a:prstClr val="black"/>
                </a:solidFill>
              </a:rPr>
            </a:br>
            <a:r>
              <a:rPr lang="en-AU" sz="2200" dirty="0" smtClean="0">
                <a:solidFill>
                  <a:prstClr val="black"/>
                </a:solidFill>
              </a:rPr>
              <a:t>Then the 3rd pot was fed with a fertilizer readily available to the general public, mixed with water and sprayed on the plant.</a:t>
            </a:r>
            <a:br>
              <a:rPr lang="en-AU" sz="2200" dirty="0" smtClean="0">
                <a:solidFill>
                  <a:prstClr val="black"/>
                </a:solidFill>
              </a:rPr>
            </a:br>
            <a:r>
              <a:rPr lang="en-AU" sz="2200" dirty="0" smtClean="0">
                <a:solidFill>
                  <a:prstClr val="black"/>
                </a:solidFill>
              </a:rPr>
              <a:t>The last plant was fed with a specialised commercially available fertilizer, having an N.P.K. 19:2.5:17 plus trace elements but is not available to the general public. This was mixed with water and sprayed on the plant. </a:t>
            </a:r>
            <a:br>
              <a:rPr lang="en-AU" sz="2200" dirty="0" smtClean="0">
                <a:solidFill>
                  <a:prstClr val="black"/>
                </a:solidFill>
              </a:rPr>
            </a:br>
            <a:endParaRPr lang="en-AU" sz="2200" dirty="0"/>
          </a:p>
        </p:txBody>
      </p:sp>
      <p:pic>
        <p:nvPicPr>
          <p:cNvPr id="11" name="Content Placeholder 10"/>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81000" y="4114826"/>
            <a:ext cx="4038600" cy="2685239"/>
          </a:xfrm>
        </p:spPr>
      </p:pic>
      <p:pic>
        <p:nvPicPr>
          <p:cNvPr id="12" name="Content Placeholder 1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800600" y="4114826"/>
            <a:ext cx="4038600" cy="2685239"/>
          </a:xfrm>
        </p:spPr>
      </p:pic>
    </p:spTree>
    <p:extLst>
      <p:ext uri="{BB962C8B-B14F-4D97-AF65-F5344CB8AC3E}">
        <p14:creationId xmlns:p14="http://schemas.microsoft.com/office/powerpoint/2010/main" val="1604374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5800" y="1371600"/>
            <a:ext cx="8229600" cy="5715000"/>
          </a:xfrm>
        </p:spPr>
      </p:pic>
      <p:sp>
        <p:nvSpPr>
          <p:cNvPr id="5" name="Title 4"/>
          <p:cNvSpPr>
            <a:spLocks noGrp="1"/>
          </p:cNvSpPr>
          <p:nvPr>
            <p:ph type="title"/>
          </p:nvPr>
        </p:nvSpPr>
        <p:spPr/>
        <p:txBody>
          <a:bodyPr>
            <a:normAutofit fontScale="90000"/>
          </a:bodyPr>
          <a:lstStyle/>
          <a:p>
            <a:r>
              <a:rPr lang="en-AU" dirty="0" smtClean="0">
                <a:solidFill>
                  <a:srgbClr val="00B050"/>
                </a:solidFill>
              </a:rPr>
              <a:t>Location of Dendrobium Orchid Species habitat in the world</a:t>
            </a:r>
            <a:endParaRPr lang="en-AU" dirty="0">
              <a:solidFill>
                <a:srgbClr val="00B050"/>
              </a:solidFill>
            </a:endParaRPr>
          </a:p>
        </p:txBody>
      </p:sp>
    </p:spTree>
    <p:extLst>
      <p:ext uri="{BB962C8B-B14F-4D97-AF65-F5344CB8AC3E}">
        <p14:creationId xmlns:p14="http://schemas.microsoft.com/office/powerpoint/2010/main" val="3184449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172200"/>
          </a:xfrm>
        </p:spPr>
        <p:txBody>
          <a:bodyPr>
            <a:normAutofit/>
          </a:bodyPr>
          <a:lstStyle/>
          <a:p>
            <a:pPr algn="l"/>
            <a:r>
              <a:rPr lang="en-AU" sz="3000" dirty="0" smtClean="0">
                <a:solidFill>
                  <a:schemeClr val="accent2">
                    <a:lumMod val="75000"/>
                  </a:schemeClr>
                </a:solidFill>
              </a:rPr>
              <a:t>To grow Deciduous Dendrobiums:-                           </a:t>
            </a:r>
            <a:r>
              <a:rPr lang="en-AU" sz="3000" dirty="0" smtClean="0"/>
              <a:t>They require maximum light. </a:t>
            </a:r>
            <a:br>
              <a:rPr lang="en-AU" sz="3000" dirty="0" smtClean="0"/>
            </a:br>
            <a:r>
              <a:rPr lang="en-AU" sz="3000" dirty="0"/>
              <a:t>S</a:t>
            </a:r>
            <a:r>
              <a:rPr lang="en-AU" sz="3000" dirty="0" smtClean="0"/>
              <a:t>hade in hottest part of bright sunny summer days. </a:t>
            </a:r>
            <a:br>
              <a:rPr lang="en-AU" sz="3000" dirty="0" smtClean="0"/>
            </a:br>
            <a:r>
              <a:rPr lang="en-AU" sz="3000" dirty="0" smtClean="0"/>
              <a:t>Plenty of heat, air circulation, water and humidity in  growth phase.</a:t>
            </a:r>
            <a:br>
              <a:rPr lang="en-AU" sz="3000" dirty="0" smtClean="0"/>
            </a:br>
            <a:r>
              <a:rPr lang="en-AU" sz="3000" dirty="0" smtClean="0"/>
              <a:t>Up to 2 month winter rest period indicated by:-</a:t>
            </a:r>
            <a:br>
              <a:rPr lang="en-AU" sz="3000" dirty="0" smtClean="0"/>
            </a:br>
            <a:r>
              <a:rPr lang="en-AU" sz="3000" dirty="0" smtClean="0"/>
              <a:t>a) no production  of new leaves. </a:t>
            </a:r>
            <a:br>
              <a:rPr lang="en-AU" sz="3000" dirty="0" smtClean="0"/>
            </a:br>
            <a:r>
              <a:rPr lang="en-AU" sz="3000" dirty="0" smtClean="0"/>
              <a:t>b) most canes leafless. </a:t>
            </a:r>
            <a:br>
              <a:rPr lang="en-AU" sz="3000" dirty="0" smtClean="0"/>
            </a:br>
            <a:r>
              <a:rPr lang="en-AU" sz="3000" dirty="0" smtClean="0"/>
              <a:t>In Sydney grow under a solid roof in winter to control the water so as to keep them dry. </a:t>
            </a:r>
            <a:br>
              <a:rPr lang="en-AU" sz="3000" dirty="0" smtClean="0"/>
            </a:br>
            <a:endParaRPr lang="en-AU" sz="3000" dirty="0"/>
          </a:p>
        </p:txBody>
      </p:sp>
    </p:spTree>
    <p:extLst>
      <p:ext uri="{BB962C8B-B14F-4D97-AF65-F5344CB8AC3E}">
        <p14:creationId xmlns:p14="http://schemas.microsoft.com/office/powerpoint/2010/main" val="2406383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575" y="152402"/>
            <a:ext cx="4035425" cy="268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648201" y="3963339"/>
            <a:ext cx="4041775" cy="26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7863" y="88254"/>
            <a:ext cx="2371725" cy="357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2955" y="3276602"/>
            <a:ext cx="2302666" cy="346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0177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228600"/>
            <a:ext cx="8919838" cy="1446550"/>
          </a:xfrm>
          <a:prstGeom prst="rect">
            <a:avLst/>
          </a:prstGeom>
        </p:spPr>
        <p:txBody>
          <a:bodyPr wrap="square">
            <a:spAutoFit/>
          </a:bodyPr>
          <a:lstStyle/>
          <a:p>
            <a:r>
              <a:rPr lang="en-AU" sz="4400" dirty="0">
                <a:solidFill>
                  <a:schemeClr val="accent3">
                    <a:lumMod val="50000"/>
                  </a:schemeClr>
                </a:solidFill>
                <a:ea typeface="+mj-ea"/>
                <a:cs typeface="+mj-cs"/>
              </a:rPr>
              <a:t>There are many ways to </a:t>
            </a:r>
            <a:r>
              <a:rPr lang="en-AU" sz="4400" dirty="0" smtClean="0">
                <a:solidFill>
                  <a:schemeClr val="accent3">
                    <a:lumMod val="50000"/>
                  </a:schemeClr>
                </a:solidFill>
                <a:ea typeface="+mj-ea"/>
                <a:cs typeface="+mj-cs"/>
              </a:rPr>
              <a:t>obtain                    Deciduous Dendrobium Orchid Plants.</a:t>
            </a:r>
            <a:endParaRPr lang="en-AU" dirty="0">
              <a:solidFill>
                <a:schemeClr val="accent3">
                  <a:lumMod val="50000"/>
                </a:schemeClr>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4201" y="3886202"/>
            <a:ext cx="1177000" cy="1568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41168" y="2983000"/>
            <a:ext cx="8610600" cy="830997"/>
          </a:xfrm>
          <a:prstGeom prst="rect">
            <a:avLst/>
          </a:prstGeom>
        </p:spPr>
        <p:txBody>
          <a:bodyPr wrap="square">
            <a:spAutoFit/>
          </a:bodyPr>
          <a:lstStyle/>
          <a:p>
            <a:r>
              <a:rPr lang="en-AU" sz="2400" dirty="0">
                <a:solidFill>
                  <a:prstClr val="black"/>
                </a:solidFill>
                <a:ea typeface="+mj-ea"/>
                <a:cs typeface="+mj-cs"/>
              </a:rPr>
              <a:t>In the Asian Countries </a:t>
            </a:r>
            <a:r>
              <a:rPr lang="en-AU" sz="2400" dirty="0" smtClean="0">
                <a:solidFill>
                  <a:prstClr val="black"/>
                </a:solidFill>
                <a:ea typeface="+mj-ea"/>
                <a:cs typeface="+mj-cs"/>
              </a:rPr>
              <a:t>they </a:t>
            </a:r>
            <a:r>
              <a:rPr lang="en-AU" sz="2400" dirty="0">
                <a:solidFill>
                  <a:prstClr val="black"/>
                </a:solidFill>
                <a:ea typeface="+mj-ea"/>
                <a:cs typeface="+mj-cs"/>
              </a:rPr>
              <a:t>grow the young plants in the nursery and </a:t>
            </a:r>
            <a:r>
              <a:rPr lang="en-AU" sz="2400" dirty="0" smtClean="0">
                <a:solidFill>
                  <a:prstClr val="black"/>
                </a:solidFill>
                <a:ea typeface="+mj-ea"/>
                <a:cs typeface="+mj-cs"/>
              </a:rPr>
              <a:t>sell them or take them </a:t>
            </a:r>
            <a:r>
              <a:rPr lang="en-AU" sz="2400" dirty="0">
                <a:solidFill>
                  <a:prstClr val="black"/>
                </a:solidFill>
                <a:ea typeface="+mj-ea"/>
                <a:cs typeface="+mj-cs"/>
              </a:rPr>
              <a:t>to the </a:t>
            </a:r>
            <a:r>
              <a:rPr lang="en-AU" sz="2400" dirty="0" smtClean="0">
                <a:solidFill>
                  <a:prstClr val="black"/>
                </a:solidFill>
                <a:ea typeface="+mj-ea"/>
                <a:cs typeface="+mj-cs"/>
              </a:rPr>
              <a:t>markets for sale.</a:t>
            </a:r>
            <a:endParaRPr lang="en-AU" sz="2400"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596" y="1820969"/>
            <a:ext cx="1676400" cy="1122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4620" y="1616412"/>
            <a:ext cx="1441848" cy="1441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85801" y="5715002"/>
            <a:ext cx="7993232" cy="1200329"/>
          </a:xfrm>
          <a:prstGeom prst="rect">
            <a:avLst/>
          </a:prstGeom>
        </p:spPr>
        <p:txBody>
          <a:bodyPr wrap="square">
            <a:spAutoFit/>
          </a:bodyPr>
          <a:lstStyle/>
          <a:p>
            <a:r>
              <a:rPr lang="en-AU" sz="2400" dirty="0">
                <a:solidFill>
                  <a:prstClr val="black"/>
                </a:solidFill>
                <a:ea typeface="+mj-ea"/>
                <a:cs typeface="+mj-cs"/>
              </a:rPr>
              <a:t>In Australia </a:t>
            </a:r>
            <a:r>
              <a:rPr lang="en-AU" sz="2400" dirty="0" smtClean="0">
                <a:solidFill>
                  <a:prstClr val="black"/>
                </a:solidFill>
                <a:ea typeface="+mj-ea"/>
                <a:cs typeface="+mj-cs"/>
              </a:rPr>
              <a:t>the </a:t>
            </a:r>
            <a:r>
              <a:rPr lang="en-AU" sz="2400" dirty="0">
                <a:solidFill>
                  <a:prstClr val="black"/>
                </a:solidFill>
                <a:ea typeface="+mj-ea"/>
                <a:cs typeface="+mj-cs"/>
              </a:rPr>
              <a:t>only way to get new plants is by purchasing </a:t>
            </a:r>
            <a:r>
              <a:rPr lang="en-AU" sz="2400" dirty="0" smtClean="0">
                <a:solidFill>
                  <a:prstClr val="black"/>
                </a:solidFill>
                <a:ea typeface="+mj-ea"/>
                <a:cs typeface="+mj-cs"/>
              </a:rPr>
              <a:t>Flasks, Local plant sales, </a:t>
            </a:r>
            <a:r>
              <a:rPr lang="en-AU" sz="2400" dirty="0">
                <a:solidFill>
                  <a:prstClr val="black"/>
                </a:solidFill>
                <a:ea typeface="+mj-ea"/>
                <a:cs typeface="+mj-cs"/>
              </a:rPr>
              <a:t>divisions or </a:t>
            </a:r>
            <a:r>
              <a:rPr lang="en-AU" sz="2400" dirty="0" smtClean="0">
                <a:solidFill>
                  <a:prstClr val="black"/>
                </a:solidFill>
                <a:ea typeface="+mj-ea"/>
                <a:cs typeface="+mj-cs"/>
              </a:rPr>
              <a:t>Kiekies</a:t>
            </a:r>
            <a:r>
              <a:rPr lang="en-AU" sz="2400" dirty="0">
                <a:solidFill>
                  <a:prstClr val="black"/>
                </a:solidFill>
                <a:ea typeface="+mj-ea"/>
                <a:cs typeface="+mj-cs"/>
              </a:rPr>
              <a:t>.</a:t>
            </a:r>
            <a:endParaRPr lang="en-AU" sz="2400" dirty="0" smtClean="0">
              <a:solidFill>
                <a:prstClr val="black"/>
              </a:solidFill>
              <a:ea typeface="+mj-ea"/>
              <a:cs typeface="+mj-cs"/>
            </a:endParaRPr>
          </a:p>
          <a:p>
            <a:endParaRPr lang="en-AU" sz="2400" dirty="0"/>
          </a:p>
        </p:txBody>
      </p:sp>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4189655"/>
            <a:ext cx="1899048" cy="1265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94599" y="4242258"/>
            <a:ext cx="1855640" cy="1236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30874" y="1753978"/>
            <a:ext cx="1703239" cy="1166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5922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6629400" cy="488950"/>
          </a:xfrm>
        </p:spPr>
        <p:txBody>
          <a:bodyPr>
            <a:normAutofit fontScale="90000"/>
          </a:bodyPr>
          <a:lstStyle/>
          <a:p>
            <a:r>
              <a:rPr lang="en-AU" dirty="0" smtClean="0"/>
              <a:t>                              </a:t>
            </a:r>
            <a:r>
              <a:rPr lang="en-AU" sz="3000" i="1" dirty="0" smtClean="0"/>
              <a:t>Deciduous Dendrobium Orchids</a:t>
            </a:r>
            <a:endParaRPr lang="en-AU" sz="3000" i="1" dirty="0"/>
          </a:p>
        </p:txBody>
      </p:sp>
      <p:sp>
        <p:nvSpPr>
          <p:cNvPr id="3" name="Content Placeholder 2"/>
          <p:cNvSpPr>
            <a:spLocks noGrp="1"/>
          </p:cNvSpPr>
          <p:nvPr>
            <p:ph idx="1"/>
          </p:nvPr>
        </p:nvSpPr>
        <p:spPr>
          <a:xfrm>
            <a:off x="228600" y="1600202"/>
            <a:ext cx="2057400" cy="4557713"/>
          </a:xfrm>
        </p:spPr>
        <p:txBody>
          <a:bodyPr/>
          <a:lstStyle/>
          <a:p>
            <a:pPr marL="0" indent="0">
              <a:buNone/>
            </a:pPr>
            <a:r>
              <a:rPr lang="en-AU" dirty="0" smtClean="0"/>
              <a:t>                                                                     </a:t>
            </a:r>
            <a:endParaRPr lang="en-AU" dirty="0"/>
          </a:p>
        </p:txBody>
      </p:sp>
      <p:sp>
        <p:nvSpPr>
          <p:cNvPr id="4" name="Text Placeholder 3"/>
          <p:cNvSpPr>
            <a:spLocks noGrp="1"/>
          </p:cNvSpPr>
          <p:nvPr>
            <p:ph type="body" sz="half" idx="2"/>
          </p:nvPr>
        </p:nvSpPr>
        <p:spPr>
          <a:xfrm>
            <a:off x="2895600" y="1028788"/>
            <a:ext cx="5715000" cy="5448212"/>
          </a:xfrm>
        </p:spPr>
        <p:txBody>
          <a:bodyPr>
            <a:normAutofit/>
          </a:bodyPr>
          <a:lstStyle/>
          <a:p>
            <a:r>
              <a:rPr lang="en-AU" sz="2400" b="1" i="1" dirty="0" smtClean="0">
                <a:solidFill>
                  <a:srgbClr val="00B0F0"/>
                </a:solidFill>
              </a:rPr>
              <a:t>               Dendrobium </a:t>
            </a:r>
            <a:r>
              <a:rPr lang="en-AU" sz="2400" b="1" i="1" dirty="0" err="1" smtClean="0">
                <a:solidFill>
                  <a:srgbClr val="00B0F0"/>
                </a:solidFill>
              </a:rPr>
              <a:t>aduncum</a:t>
            </a:r>
            <a:endParaRPr lang="en-AU" sz="2400" b="1" i="1" dirty="0" smtClean="0">
              <a:solidFill>
                <a:srgbClr val="00B0F0"/>
              </a:solidFill>
            </a:endParaRPr>
          </a:p>
          <a:p>
            <a:r>
              <a:rPr lang="en-AU" sz="2800" dirty="0"/>
              <a:t>Dendrobium </a:t>
            </a:r>
            <a:r>
              <a:rPr lang="en-AU" sz="2800" dirty="0" err="1"/>
              <a:t>aduncum</a:t>
            </a:r>
            <a:r>
              <a:rPr lang="en-AU" sz="2800" dirty="0"/>
              <a:t> is a </a:t>
            </a:r>
            <a:r>
              <a:rPr lang="en-AU" sz="2800" dirty="0" smtClean="0"/>
              <a:t>species. It </a:t>
            </a:r>
            <a:r>
              <a:rPr lang="en-AU" sz="2800" dirty="0"/>
              <a:t>is native to southern China, the eastern Himalayas, and northern Indochina</a:t>
            </a:r>
            <a:r>
              <a:rPr lang="en-AU" sz="2800" dirty="0" smtClean="0"/>
              <a:t>.</a:t>
            </a:r>
          </a:p>
          <a:p>
            <a:endParaRPr lang="en-AU" sz="2500" b="1" dirty="0"/>
          </a:p>
          <a:p>
            <a:r>
              <a:rPr lang="en-AU" sz="2400" b="1" i="1" dirty="0" smtClean="0">
                <a:solidFill>
                  <a:srgbClr val="00B0F0"/>
                </a:solidFill>
              </a:rPr>
              <a:t>                Dendrobium </a:t>
            </a:r>
            <a:r>
              <a:rPr lang="en-AU" sz="2400" b="1" i="1" dirty="0" err="1" smtClean="0">
                <a:solidFill>
                  <a:srgbClr val="00B0F0"/>
                </a:solidFill>
              </a:rPr>
              <a:t>aphyllum</a:t>
            </a:r>
            <a:r>
              <a:rPr lang="en-AU" sz="2400" b="1" i="1" dirty="0" smtClean="0">
                <a:solidFill>
                  <a:srgbClr val="00B0F0"/>
                </a:solidFill>
              </a:rPr>
              <a:t> </a:t>
            </a:r>
          </a:p>
          <a:p>
            <a:r>
              <a:rPr lang="en-AU" sz="2800" dirty="0"/>
              <a:t>Dendrobium </a:t>
            </a:r>
            <a:r>
              <a:rPr lang="en-AU" sz="2800" dirty="0" err="1"/>
              <a:t>aphyllum</a:t>
            </a:r>
            <a:r>
              <a:rPr lang="en-AU" sz="2800" dirty="0"/>
              <a:t>, commonly known as the hooded orchid </a:t>
            </a:r>
            <a:r>
              <a:rPr lang="en-AU" sz="2800" dirty="0" smtClean="0"/>
              <a:t> </a:t>
            </a:r>
            <a:r>
              <a:rPr lang="en-AU" sz="2800" dirty="0"/>
              <a:t>is a species </a:t>
            </a:r>
            <a:r>
              <a:rPr lang="en-AU" sz="2800" dirty="0" smtClean="0"/>
              <a:t>native </a:t>
            </a:r>
            <a:r>
              <a:rPr lang="en-AU" sz="2800" dirty="0"/>
              <a:t>to Bangladesh, southern China, the eastern Himalayas, and Indochina. </a:t>
            </a:r>
            <a:endParaRPr lang="en-AU" sz="2500" b="1" dirty="0"/>
          </a:p>
        </p:txBody>
      </p:sp>
      <p:pic>
        <p:nvPicPr>
          <p:cNvPr id="5"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1153759"/>
            <a:ext cx="2057400" cy="2057400"/>
          </a:xfrm>
          <a:prstGeom prst="rect">
            <a:avLst/>
          </a:prstGeom>
        </p:spPr>
      </p:pic>
      <p:pic>
        <p:nvPicPr>
          <p:cNvPr id="6"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773" y="3886200"/>
            <a:ext cx="2096719" cy="2057400"/>
          </a:xfrm>
          <a:prstGeom prst="rect">
            <a:avLst/>
          </a:prstGeom>
        </p:spPr>
      </p:pic>
    </p:spTree>
    <p:extLst>
      <p:ext uri="{BB962C8B-B14F-4D97-AF65-F5344CB8AC3E}">
        <p14:creationId xmlns:p14="http://schemas.microsoft.com/office/powerpoint/2010/main" val="1832516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6629400" cy="488950"/>
          </a:xfrm>
        </p:spPr>
        <p:txBody>
          <a:bodyPr>
            <a:normAutofit fontScale="90000"/>
          </a:bodyPr>
          <a:lstStyle/>
          <a:p>
            <a:r>
              <a:rPr lang="en-AU" dirty="0" smtClean="0"/>
              <a:t>                              </a:t>
            </a:r>
            <a:r>
              <a:rPr lang="en-AU" sz="3000" i="1" dirty="0" smtClean="0"/>
              <a:t>Deciduous Dendrobium Orchids</a:t>
            </a:r>
            <a:endParaRPr lang="en-AU" sz="3000" i="1" dirty="0"/>
          </a:p>
        </p:txBody>
      </p:sp>
      <p:sp>
        <p:nvSpPr>
          <p:cNvPr id="3" name="Content Placeholder 2"/>
          <p:cNvSpPr>
            <a:spLocks noGrp="1"/>
          </p:cNvSpPr>
          <p:nvPr>
            <p:ph idx="1"/>
          </p:nvPr>
        </p:nvSpPr>
        <p:spPr>
          <a:xfrm>
            <a:off x="228600" y="1600202"/>
            <a:ext cx="2057400" cy="4557713"/>
          </a:xfrm>
        </p:spPr>
        <p:txBody>
          <a:bodyPr/>
          <a:lstStyle/>
          <a:p>
            <a:pPr marL="0" indent="0">
              <a:buNone/>
            </a:pPr>
            <a:r>
              <a:rPr lang="en-AU" dirty="0" smtClean="0"/>
              <a:t>                                                                     </a:t>
            </a:r>
            <a:endParaRPr lang="en-AU" dirty="0"/>
          </a:p>
        </p:txBody>
      </p:sp>
      <p:sp>
        <p:nvSpPr>
          <p:cNvPr id="4" name="Text Placeholder 3"/>
          <p:cNvSpPr>
            <a:spLocks noGrp="1"/>
          </p:cNvSpPr>
          <p:nvPr>
            <p:ph type="body" sz="half" idx="2"/>
          </p:nvPr>
        </p:nvSpPr>
        <p:spPr>
          <a:xfrm>
            <a:off x="2971800" y="838200"/>
            <a:ext cx="5943600" cy="5638800"/>
          </a:xfrm>
        </p:spPr>
        <p:txBody>
          <a:bodyPr>
            <a:normAutofit fontScale="92500"/>
          </a:bodyPr>
          <a:lstStyle/>
          <a:p>
            <a:pPr lvl="0"/>
            <a:r>
              <a:rPr lang="en-AU" sz="2500" b="1" dirty="0">
                <a:solidFill>
                  <a:prstClr val="black"/>
                </a:solidFill>
              </a:rPr>
              <a:t> </a:t>
            </a:r>
          </a:p>
          <a:p>
            <a:pPr lvl="0"/>
            <a:r>
              <a:rPr lang="en-AU" sz="2500" b="1" dirty="0" smtClean="0">
                <a:solidFill>
                  <a:prstClr val="black"/>
                </a:solidFill>
              </a:rPr>
              <a:t>                 </a:t>
            </a:r>
            <a:r>
              <a:rPr lang="en-AU" sz="2600" b="1" i="1" dirty="0" smtClean="0">
                <a:solidFill>
                  <a:srgbClr val="00B0F0"/>
                </a:solidFill>
              </a:rPr>
              <a:t>Dendrobium  </a:t>
            </a:r>
            <a:r>
              <a:rPr lang="en-AU" sz="2600" b="1" i="1" dirty="0" err="1">
                <a:solidFill>
                  <a:srgbClr val="00B0F0"/>
                </a:solidFill>
              </a:rPr>
              <a:t>anosmum</a:t>
            </a:r>
            <a:endParaRPr lang="en-AU" sz="2600" b="1" i="1" dirty="0">
              <a:solidFill>
                <a:srgbClr val="00B0F0"/>
              </a:solidFill>
            </a:endParaRPr>
          </a:p>
          <a:p>
            <a:pPr lvl="0"/>
            <a:r>
              <a:rPr lang="en-AU" sz="2800" dirty="0">
                <a:solidFill>
                  <a:prstClr val="black"/>
                </a:solidFill>
              </a:rPr>
              <a:t> </a:t>
            </a:r>
            <a:r>
              <a:rPr lang="en-AU" sz="2400" dirty="0">
                <a:solidFill>
                  <a:prstClr val="black"/>
                </a:solidFill>
              </a:rPr>
              <a:t>Dendrobium </a:t>
            </a:r>
            <a:r>
              <a:rPr lang="en-AU" sz="2400" dirty="0" err="1">
                <a:solidFill>
                  <a:prstClr val="black"/>
                </a:solidFill>
              </a:rPr>
              <a:t>anosmum</a:t>
            </a:r>
            <a:r>
              <a:rPr lang="en-AU" sz="2400" dirty="0">
                <a:solidFill>
                  <a:prstClr val="black"/>
                </a:solidFill>
              </a:rPr>
              <a:t> </a:t>
            </a:r>
            <a:r>
              <a:rPr lang="en-AU" sz="2400" dirty="0" smtClean="0">
                <a:solidFill>
                  <a:prstClr val="black"/>
                </a:solidFill>
              </a:rPr>
              <a:t>(also </a:t>
            </a:r>
            <a:r>
              <a:rPr lang="en-AU" sz="2400" dirty="0">
                <a:solidFill>
                  <a:prstClr val="black"/>
                </a:solidFill>
              </a:rPr>
              <a:t>known as </a:t>
            </a:r>
            <a:r>
              <a:rPr lang="en-AU" sz="2400" dirty="0" err="1">
                <a:solidFill>
                  <a:prstClr val="black"/>
                </a:solidFill>
              </a:rPr>
              <a:t>superbum</a:t>
            </a:r>
            <a:r>
              <a:rPr lang="en-AU" sz="2400" dirty="0">
                <a:solidFill>
                  <a:prstClr val="black"/>
                </a:solidFill>
              </a:rPr>
              <a:t>) is a </a:t>
            </a:r>
            <a:r>
              <a:rPr lang="en-AU" sz="2400" dirty="0" smtClean="0">
                <a:solidFill>
                  <a:prstClr val="black"/>
                </a:solidFill>
              </a:rPr>
              <a:t>species. </a:t>
            </a:r>
            <a:r>
              <a:rPr lang="en-AU" sz="2400" dirty="0">
                <a:solidFill>
                  <a:prstClr val="black"/>
                </a:solidFill>
              </a:rPr>
              <a:t>It is widespread across Southeast Asia from Sri Lanka to New Guinea, including Indochina, </a:t>
            </a:r>
            <a:r>
              <a:rPr lang="en-AU" sz="2400" dirty="0" smtClean="0">
                <a:solidFill>
                  <a:prstClr val="black"/>
                </a:solidFill>
              </a:rPr>
              <a:t>Indonesia and </a:t>
            </a:r>
            <a:r>
              <a:rPr lang="en-AU" sz="2400" dirty="0">
                <a:solidFill>
                  <a:prstClr val="black"/>
                </a:solidFill>
              </a:rPr>
              <a:t>the Philippines.</a:t>
            </a:r>
            <a:endParaRPr lang="en-AU" sz="2400" b="1" dirty="0" smtClean="0"/>
          </a:p>
          <a:p>
            <a:endParaRPr lang="en-AU" sz="2400" b="1" dirty="0"/>
          </a:p>
          <a:p>
            <a:endParaRPr lang="en-AU" sz="2500" b="1" dirty="0"/>
          </a:p>
          <a:p>
            <a:r>
              <a:rPr lang="en-AU" sz="2500" b="1" dirty="0" smtClean="0"/>
              <a:t>               </a:t>
            </a:r>
            <a:r>
              <a:rPr lang="en-AU" sz="2600" b="1" i="1" dirty="0" smtClean="0">
                <a:solidFill>
                  <a:srgbClr val="00B0F0"/>
                </a:solidFill>
              </a:rPr>
              <a:t>Dendrobium </a:t>
            </a:r>
            <a:r>
              <a:rPr lang="en-AU" sz="2600" b="1" i="1" dirty="0" err="1" smtClean="0">
                <a:solidFill>
                  <a:srgbClr val="00B0F0"/>
                </a:solidFill>
              </a:rPr>
              <a:t>crystallinum</a:t>
            </a:r>
            <a:r>
              <a:rPr lang="en-AU" sz="2600" b="1" i="1" dirty="0" smtClean="0">
                <a:solidFill>
                  <a:srgbClr val="00B0F0"/>
                </a:solidFill>
              </a:rPr>
              <a:t> </a:t>
            </a:r>
            <a:endParaRPr lang="en-AU" sz="2600" b="1" i="1" dirty="0">
              <a:solidFill>
                <a:srgbClr val="00B0F0"/>
              </a:solidFill>
            </a:endParaRPr>
          </a:p>
          <a:p>
            <a:r>
              <a:rPr lang="en-AU" sz="2400" dirty="0"/>
              <a:t>Dendrobium </a:t>
            </a:r>
            <a:r>
              <a:rPr lang="en-AU" sz="2400" dirty="0" err="1"/>
              <a:t>crystallinum</a:t>
            </a:r>
            <a:r>
              <a:rPr lang="en-AU" sz="2400" dirty="0"/>
              <a:t> is a </a:t>
            </a:r>
            <a:r>
              <a:rPr lang="en-AU" sz="2400" dirty="0" smtClean="0"/>
              <a:t>species. </a:t>
            </a:r>
            <a:r>
              <a:rPr lang="en-AU" sz="2400" dirty="0"/>
              <a:t>It is native to Southeast Asia, Hainan and Yunnan in China, and Manipur in India.</a:t>
            </a:r>
          </a:p>
          <a:p>
            <a:r>
              <a:rPr lang="en-AU" sz="2400" dirty="0" smtClean="0"/>
              <a:t>         </a:t>
            </a:r>
          </a:p>
          <a:p>
            <a:r>
              <a:rPr lang="en-AU" sz="2500" dirty="0"/>
              <a:t> </a:t>
            </a:r>
            <a:r>
              <a:rPr lang="en-AU" sz="2500" dirty="0" smtClean="0"/>
              <a:t>       </a:t>
            </a:r>
            <a:r>
              <a:rPr lang="en-AU" sz="2500" b="1" dirty="0" smtClean="0"/>
              <a:t> </a:t>
            </a:r>
          </a:p>
        </p:txBody>
      </p:sp>
      <p:pic>
        <p:nvPicPr>
          <p:cNvPr id="5"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4114800"/>
            <a:ext cx="2074752" cy="1676400"/>
          </a:xfrm>
          <a:prstGeom prst="rect">
            <a:avLst/>
          </a:prstGeom>
        </p:spPr>
      </p:pic>
      <p:sp>
        <p:nvSpPr>
          <p:cNvPr id="7" name="AutoShape 2" descr="https://4.bp.blogspot.com/-slVHn-SYsZE/XI5PBuAccqI/AAAAAAAAPAc/OvU5RHMUms4cSMOgxkMPVIpe90JG1NpZgCLcBGAs/s1600/1024px-A_and_B_Larsen_orchids_-_Dendrobium_hercoglossum_903-9.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052" y="1371602"/>
            <a:ext cx="2097087"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6206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2210</TotalTime>
  <Words>1109</Words>
  <Application>Microsoft Office PowerPoint</Application>
  <PresentationFormat>On-screen Show (4:3)</PresentationFormat>
  <Paragraphs>107</Paragraphs>
  <Slides>35</Slides>
  <Notes>2</Notes>
  <HiddenSlides>0</HiddenSlides>
  <MMClips>0</MMClips>
  <ScaleCrop>false</ScaleCrop>
  <HeadingPairs>
    <vt:vector size="4" baseType="variant">
      <vt:variant>
        <vt:lpstr>Theme</vt:lpstr>
      </vt:variant>
      <vt:variant>
        <vt:i4>3</vt:i4>
      </vt:variant>
      <vt:variant>
        <vt:lpstr>Slide Titles</vt:lpstr>
      </vt:variant>
      <vt:variant>
        <vt:i4>35</vt:i4>
      </vt:variant>
    </vt:vector>
  </HeadingPairs>
  <TitlesOfParts>
    <vt:vector size="38" baseType="lpstr">
      <vt:lpstr>Office Theme</vt:lpstr>
      <vt:lpstr>12_Office Theme</vt:lpstr>
      <vt:lpstr>8_Office Theme</vt:lpstr>
      <vt:lpstr>Deciduous Dendrobium Orchids</vt:lpstr>
      <vt:lpstr>Gary Hodder’s South East Asian Dendrobiums 2021</vt:lpstr>
      <vt:lpstr>My Deciduous Dendrobium Orchids</vt:lpstr>
      <vt:lpstr>Location of Dendrobium Orchid Species habitat in the world</vt:lpstr>
      <vt:lpstr>To grow Deciduous Dendrobiums:-                           They require maximum light.  Shade in hottest part of bright sunny summer days.  Plenty of heat, air circulation, water and humidity in  growth phase. Up to 2 month winter rest period indicated by:- a) no production  of new leaves.  b) most canes leafless.  In Sydney grow under a solid roof in winter to control the water so as to keep them dry.  </vt:lpstr>
      <vt:lpstr>PowerPoint Presentation</vt:lpstr>
      <vt:lpstr>PowerPoint Presentation</vt:lpstr>
      <vt:lpstr>                              Deciduous Dendrobium Orchids</vt:lpstr>
      <vt:lpstr>                              Deciduous Dendrobium Orchids</vt:lpstr>
      <vt:lpstr>                              Deciduous Dendrobium Orchids</vt:lpstr>
      <vt:lpstr>                              Deciduous Dendrobium Orchids</vt:lpstr>
      <vt:lpstr>                              Deciduous Dendrobium Orchids</vt:lpstr>
      <vt:lpstr>                              Deciduous Dendrobium Orchids</vt:lpstr>
      <vt:lpstr>                              Deciduous Dendrobium Orchids</vt:lpstr>
      <vt:lpstr>                              Deciduous Dendrobium Orchids</vt:lpstr>
      <vt:lpstr>                              Deciduous Dendrobium Orchids</vt:lpstr>
      <vt:lpstr>Festival of food</vt:lpstr>
      <vt:lpstr>Some typical examples of well grown Deciduous Dendrobiums</vt:lpstr>
      <vt:lpstr> More Deciduous Dendrobiums from Asia</vt:lpstr>
      <vt:lpstr>PowerPoint Presentation</vt:lpstr>
      <vt:lpstr>PowerPoint Presentation</vt:lpstr>
      <vt:lpstr>PowerPoint Presentation</vt:lpstr>
      <vt:lpstr>PowerPoint Presentation</vt:lpstr>
      <vt:lpstr>Ways to increase your orchid collection</vt:lpstr>
      <vt:lpstr>In Asia I would say up to 80% of there orchids are grown by cuttings but in Australia I know few growers that take cuttings. One method they use is once the orchid cane is finished flowering they cut the cane just above potting media surface and  the surfaces of both cut sections are coated with Aloe Vera sap. They then hang the cut canes upside down in their orchid area and treat as a growing orchid.</vt:lpstr>
      <vt:lpstr>    Simple method of increasing your collection for Dendrobiums</vt:lpstr>
      <vt:lpstr>The way the Asians increase their orchids</vt:lpstr>
      <vt:lpstr>They then water all the new cuttings with a solution made up from :- one teaspoon MSG half teaspoon honey 200 ml hot water This is then stirred and allowed to cool. Banana peel is then cut into 3cm lengths and placed in a bottle and covered with water then allowed to sit for 1 week. They are then mixed together and sprayed over the orchid.  </vt:lpstr>
      <vt:lpstr>Banana peels contain lots of nutrients, including potassium, phosphorus, magnesium and calcium.   For fertilizer they place Banana peel in the sun and allow then to fully dry until they are totally black and dehydrated. These dried skins are then put through a hammer mill and the powder is placed on top of the potting media about 12mm thick.</vt:lpstr>
      <vt:lpstr>Although banana peels have a high concentration of potassium, fresh banana peels should never be used on orchid due to the ethylene gas that is given off which poisons the Orchid and then eventually over a period of time dies.</vt:lpstr>
      <vt:lpstr>Singapore Changi Airport</vt:lpstr>
      <vt:lpstr>PowerPoint Presentation</vt:lpstr>
      <vt:lpstr>Singapore Changi Airport</vt:lpstr>
      <vt:lpstr>  Mrs Lori Hodder  My wife Mr Graeme Davies                                      Thank you for your attention and interest  The End E2</vt:lpstr>
      <vt:lpstr>The photographs below show the results of fertilizing. All 4 seedlings are from the same pod and the plants fed in different ways. The plants were all Den speciosum var. speciosum “Dreamtime” crossed with Den speciosum var. speciosum “Heather” AM/ANOS and were obtained from Ross &amp; Ronda at Cedarvale Orchids at the Southern Orchid Spectacular in 2016. The pot on the left was given no fertilizer at all.  The next pot was only given Blood and Bone on top of the potting media.  Then the 3rd pot was fed with a fertilizer readily available to the general public, mixed with water and sprayed on the plant. The last plant was fed with a specialised commercially available fertilizer, having an N.P.K. 19:2.5:17 plus trace elements but is not available to the general public. This was mixed with water and sprayed on the plant.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Deciduous Dendrobium Orchids</dc:title>
  <dc:creator>Terry</dc:creator>
  <cp:lastModifiedBy>Terry</cp:lastModifiedBy>
  <cp:revision>227</cp:revision>
  <dcterms:created xsi:type="dcterms:W3CDTF">2021-03-27T14:31:53Z</dcterms:created>
  <dcterms:modified xsi:type="dcterms:W3CDTF">2022-05-31T07:31:41Z</dcterms:modified>
</cp:coreProperties>
</file>