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5.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6" r:id="rId23"/>
    <p:sldId id="287" r:id="rId24"/>
    <p:sldId id="288" r:id="rId25"/>
    <p:sldId id="295" r:id="rId26"/>
    <p:sldId id="296" r:id="rId27"/>
    <p:sldId id="279" r:id="rId28"/>
    <p:sldId id="280" r:id="rId29"/>
    <p:sldId id="281" r:id="rId30"/>
    <p:sldId id="282" r:id="rId31"/>
    <p:sldId id="283" r:id="rId32"/>
    <p:sldId id="284" r:id="rId33"/>
    <p:sldId id="285" r:id="rId34"/>
    <p:sldId id="294" r:id="rId35"/>
    <p:sldId id="297" r:id="rId36"/>
    <p:sldId id="298" r:id="rId37"/>
    <p:sldId id="289" r:id="rId38"/>
    <p:sldId id="290" r:id="rId39"/>
    <p:sldId id="291" r:id="rId40"/>
    <p:sldId id="292" r:id="rId41"/>
    <p:sldId id="29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 y="10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0CC49-D851-43C6-8DA7-2F596FC64765}"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171137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0CC49-D851-43C6-8DA7-2F596FC64765}"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258773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0CC49-D851-43C6-8DA7-2F596FC64765}"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A6EBB8-03E1-4C78-AB63-A44D8BF414E5}"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147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E0CC49-D851-43C6-8DA7-2F596FC64765}"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302767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E0CC49-D851-43C6-8DA7-2F596FC64765}"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A6EBB8-03E1-4C78-AB63-A44D8BF414E5}"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6644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CE0CC49-D851-43C6-8DA7-2F596FC64765}"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3771130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0CC49-D851-43C6-8DA7-2F596FC64765}"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3571613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0CC49-D851-43C6-8DA7-2F596FC64765}"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305077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0CC49-D851-43C6-8DA7-2F596FC64765}"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228308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0CC49-D851-43C6-8DA7-2F596FC64765}" type="datetimeFigureOut">
              <a:rPr lang="en-AU" smtClean="0"/>
              <a:t>16/05/2022</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309721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0CC49-D851-43C6-8DA7-2F596FC64765}"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226439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0CC49-D851-43C6-8DA7-2F596FC64765}" type="datetimeFigureOut">
              <a:rPr lang="en-AU" smtClean="0"/>
              <a:t>16/05/2022</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126331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0CC49-D851-43C6-8DA7-2F596FC64765}" type="datetimeFigureOut">
              <a:rPr lang="en-AU" smtClean="0"/>
              <a:t>16/05/2022</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165711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0CC49-D851-43C6-8DA7-2F596FC64765}" type="datetimeFigureOut">
              <a:rPr lang="en-AU" smtClean="0"/>
              <a:t>16/05/2022</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327145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0CC49-D851-43C6-8DA7-2F596FC64765}"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98263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0CC49-D851-43C6-8DA7-2F596FC64765}" type="datetimeFigureOut">
              <a:rPr lang="en-AU" smtClean="0"/>
              <a:t>16/05/2022</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A6EBB8-03E1-4C78-AB63-A44D8BF414E5}" type="slidenum">
              <a:rPr lang="en-AU" smtClean="0"/>
              <a:t>‹#›</a:t>
            </a:fld>
            <a:endParaRPr lang="en-AU"/>
          </a:p>
        </p:txBody>
      </p:sp>
    </p:spTree>
    <p:extLst>
      <p:ext uri="{BB962C8B-B14F-4D97-AF65-F5344CB8AC3E}">
        <p14:creationId xmlns:p14="http://schemas.microsoft.com/office/powerpoint/2010/main" val="217000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CE0CC49-D851-43C6-8DA7-2F596FC64765}" type="datetimeFigureOut">
              <a:rPr lang="en-AU" smtClean="0"/>
              <a:t>16/05/2022</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EA6EBB8-03E1-4C78-AB63-A44D8BF414E5}" type="slidenum">
              <a:rPr lang="en-AU" smtClean="0"/>
              <a:t>‹#›</a:t>
            </a:fld>
            <a:endParaRPr lang="en-AU"/>
          </a:p>
        </p:txBody>
      </p:sp>
    </p:spTree>
    <p:extLst>
      <p:ext uri="{BB962C8B-B14F-4D97-AF65-F5344CB8AC3E}">
        <p14:creationId xmlns:p14="http://schemas.microsoft.com/office/powerpoint/2010/main" val="2854826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webp"/><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ECBA-2C60-CAF8-013E-C6F11DC97FE3}"/>
              </a:ext>
            </a:extLst>
          </p:cNvPr>
          <p:cNvSpPr>
            <a:spLocks noGrp="1"/>
          </p:cNvSpPr>
          <p:nvPr>
            <p:ph type="ctrTitle"/>
          </p:nvPr>
        </p:nvSpPr>
        <p:spPr/>
        <p:txBody>
          <a:bodyPr/>
          <a:lstStyle/>
          <a:p>
            <a:pPr algn="ctr"/>
            <a:r>
              <a:rPr lang="en-US" dirty="0"/>
              <a:t>Pests &amp; Diseases Of Orchids</a:t>
            </a:r>
            <a:endParaRPr lang="en-AU" dirty="0"/>
          </a:p>
        </p:txBody>
      </p:sp>
      <p:sp>
        <p:nvSpPr>
          <p:cNvPr id="3" name="Subtitle 2">
            <a:extLst>
              <a:ext uri="{FF2B5EF4-FFF2-40B4-BE49-F238E27FC236}">
                <a16:creationId xmlns:a16="http://schemas.microsoft.com/office/drawing/2014/main" id="{3380227B-5E6A-0B73-0284-6BD0204DD3DF}"/>
              </a:ext>
            </a:extLst>
          </p:cNvPr>
          <p:cNvSpPr>
            <a:spLocks noGrp="1"/>
          </p:cNvSpPr>
          <p:nvPr>
            <p:ph type="subTitle" idx="1"/>
          </p:nvPr>
        </p:nvSpPr>
        <p:spPr/>
        <p:txBody>
          <a:bodyPr>
            <a:normAutofit fontScale="77500" lnSpcReduction="20000"/>
          </a:bodyPr>
          <a:lstStyle/>
          <a:p>
            <a:pPr algn="ctr"/>
            <a:r>
              <a:rPr lang="en-US" sz="5400" dirty="0"/>
              <a:t>And some suggested treatments</a:t>
            </a:r>
            <a:endParaRPr lang="en-AU" sz="5400" dirty="0"/>
          </a:p>
        </p:txBody>
      </p:sp>
    </p:spTree>
    <p:extLst>
      <p:ext uri="{BB962C8B-B14F-4D97-AF65-F5344CB8AC3E}">
        <p14:creationId xmlns:p14="http://schemas.microsoft.com/office/powerpoint/2010/main" val="20560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F554-BB60-AD29-443A-7A6055192256}"/>
              </a:ext>
            </a:extLst>
          </p:cNvPr>
          <p:cNvSpPr>
            <a:spLocks noGrp="1"/>
          </p:cNvSpPr>
          <p:nvPr>
            <p:ph type="title"/>
          </p:nvPr>
        </p:nvSpPr>
        <p:spPr>
          <a:xfrm>
            <a:off x="2589212" y="609600"/>
            <a:ext cx="8915399" cy="841695"/>
          </a:xfrm>
        </p:spPr>
        <p:txBody>
          <a:bodyPr>
            <a:normAutofit/>
          </a:bodyPr>
          <a:lstStyle/>
          <a:p>
            <a:pPr algn="ctr"/>
            <a:r>
              <a:rPr lang="en-US" sz="3200" dirty="0" err="1"/>
              <a:t>Boisduval</a:t>
            </a:r>
            <a:r>
              <a:rPr lang="en-US" sz="3200" dirty="0"/>
              <a:t> Scale &amp; Mealy Bugs</a:t>
            </a:r>
            <a:endParaRPr lang="en-AU" sz="3200" dirty="0"/>
          </a:p>
        </p:txBody>
      </p:sp>
      <p:pic>
        <p:nvPicPr>
          <p:cNvPr id="8" name="Picture 7">
            <a:extLst>
              <a:ext uri="{FF2B5EF4-FFF2-40B4-BE49-F238E27FC236}">
                <a16:creationId xmlns:a16="http://schemas.microsoft.com/office/drawing/2014/main" id="{E92A026C-D091-D5E6-6923-89E43EAD6A20}"/>
              </a:ext>
            </a:extLst>
          </p:cNvPr>
          <p:cNvPicPr>
            <a:picLocks noChangeAspect="1"/>
          </p:cNvPicPr>
          <p:nvPr/>
        </p:nvPicPr>
        <p:blipFill>
          <a:blip r:embed="rId2"/>
          <a:stretch>
            <a:fillRect/>
          </a:stretch>
        </p:blipFill>
        <p:spPr>
          <a:xfrm>
            <a:off x="5876733" y="1565376"/>
            <a:ext cx="2612925" cy="2869334"/>
          </a:xfrm>
          <a:prstGeom prst="rect">
            <a:avLst/>
          </a:prstGeom>
        </p:spPr>
      </p:pic>
      <p:pic>
        <p:nvPicPr>
          <p:cNvPr id="10" name="Picture 9">
            <a:extLst>
              <a:ext uri="{FF2B5EF4-FFF2-40B4-BE49-F238E27FC236}">
                <a16:creationId xmlns:a16="http://schemas.microsoft.com/office/drawing/2014/main" id="{3BCCC916-F654-2588-5D6B-4A0162DDD005}"/>
              </a:ext>
            </a:extLst>
          </p:cNvPr>
          <p:cNvPicPr>
            <a:picLocks noChangeAspect="1"/>
          </p:cNvPicPr>
          <p:nvPr/>
        </p:nvPicPr>
        <p:blipFill>
          <a:blip r:embed="rId3"/>
          <a:stretch>
            <a:fillRect/>
          </a:stretch>
        </p:blipFill>
        <p:spPr>
          <a:xfrm>
            <a:off x="5875337" y="4088453"/>
            <a:ext cx="2412986" cy="2553425"/>
          </a:xfrm>
          <a:prstGeom prst="rect">
            <a:avLst/>
          </a:prstGeom>
        </p:spPr>
      </p:pic>
      <p:pic>
        <p:nvPicPr>
          <p:cNvPr id="11" name="Picture 10">
            <a:extLst>
              <a:ext uri="{FF2B5EF4-FFF2-40B4-BE49-F238E27FC236}">
                <a16:creationId xmlns:a16="http://schemas.microsoft.com/office/drawing/2014/main" id="{4705B83D-AAA3-588E-1262-1F61EF9D0CB6}"/>
              </a:ext>
            </a:extLst>
          </p:cNvPr>
          <p:cNvPicPr>
            <a:picLocks noChangeAspect="1"/>
          </p:cNvPicPr>
          <p:nvPr/>
        </p:nvPicPr>
        <p:blipFill>
          <a:blip r:embed="rId4"/>
          <a:stretch>
            <a:fillRect/>
          </a:stretch>
        </p:blipFill>
        <p:spPr>
          <a:xfrm>
            <a:off x="8489659" y="1571491"/>
            <a:ext cx="3029124" cy="3378014"/>
          </a:xfrm>
          <a:prstGeom prst="rect">
            <a:avLst/>
          </a:prstGeom>
        </p:spPr>
      </p:pic>
      <p:pic>
        <p:nvPicPr>
          <p:cNvPr id="12" name="Picture 11">
            <a:extLst>
              <a:ext uri="{FF2B5EF4-FFF2-40B4-BE49-F238E27FC236}">
                <a16:creationId xmlns:a16="http://schemas.microsoft.com/office/drawing/2014/main" id="{56F57C75-6E64-86F2-E8B9-8646EA1BA3D1}"/>
              </a:ext>
            </a:extLst>
          </p:cNvPr>
          <p:cNvPicPr>
            <a:picLocks noChangeAspect="1"/>
          </p:cNvPicPr>
          <p:nvPr/>
        </p:nvPicPr>
        <p:blipFill>
          <a:blip r:embed="rId5"/>
          <a:stretch>
            <a:fillRect/>
          </a:stretch>
        </p:blipFill>
        <p:spPr>
          <a:xfrm>
            <a:off x="8515341" y="4949505"/>
            <a:ext cx="2989269" cy="1657350"/>
          </a:xfrm>
          <a:prstGeom prst="rect">
            <a:avLst/>
          </a:prstGeom>
        </p:spPr>
      </p:pic>
      <p:sp>
        <p:nvSpPr>
          <p:cNvPr id="3" name="Text Placeholder 2">
            <a:extLst>
              <a:ext uri="{FF2B5EF4-FFF2-40B4-BE49-F238E27FC236}">
                <a16:creationId xmlns:a16="http://schemas.microsoft.com/office/drawing/2014/main" id="{5D12873F-9C09-D30E-F34E-0F1D2809BE50}"/>
              </a:ext>
            </a:extLst>
          </p:cNvPr>
          <p:cNvSpPr>
            <a:spLocks noGrp="1"/>
          </p:cNvSpPr>
          <p:nvPr>
            <p:ph type="body" idx="1"/>
          </p:nvPr>
        </p:nvSpPr>
        <p:spPr>
          <a:xfrm>
            <a:off x="2589212" y="1551963"/>
            <a:ext cx="8915399" cy="5058562"/>
          </a:xfrm>
        </p:spPr>
        <p:txBody>
          <a:bodyPr>
            <a:normAutofit/>
          </a:bodyPr>
          <a:lstStyle/>
          <a:p>
            <a:pPr algn="ctr"/>
            <a:endParaRPr lang="en-AU" sz="3200" dirty="0"/>
          </a:p>
        </p:txBody>
      </p:sp>
      <p:pic>
        <p:nvPicPr>
          <p:cNvPr id="5" name="Picture 4">
            <a:extLst>
              <a:ext uri="{FF2B5EF4-FFF2-40B4-BE49-F238E27FC236}">
                <a16:creationId xmlns:a16="http://schemas.microsoft.com/office/drawing/2014/main" id="{40081059-9F19-E10D-DE36-1D30AC277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9212" y="1551963"/>
            <a:ext cx="3286125" cy="2533650"/>
          </a:xfrm>
          <a:prstGeom prst="rect">
            <a:avLst/>
          </a:prstGeom>
        </p:spPr>
      </p:pic>
      <p:pic>
        <p:nvPicPr>
          <p:cNvPr id="7" name="Picture 6">
            <a:extLst>
              <a:ext uri="{FF2B5EF4-FFF2-40B4-BE49-F238E27FC236}">
                <a16:creationId xmlns:a16="http://schemas.microsoft.com/office/drawing/2014/main" id="{5381B8D9-E941-6282-AD14-C97F34CBA9FD}"/>
              </a:ext>
            </a:extLst>
          </p:cNvPr>
          <p:cNvPicPr>
            <a:picLocks noChangeAspect="1"/>
          </p:cNvPicPr>
          <p:nvPr/>
        </p:nvPicPr>
        <p:blipFill>
          <a:blip r:embed="rId7"/>
          <a:stretch>
            <a:fillRect/>
          </a:stretch>
        </p:blipFill>
        <p:spPr>
          <a:xfrm>
            <a:off x="2589212" y="4085613"/>
            <a:ext cx="3286125" cy="2524912"/>
          </a:xfrm>
          <a:prstGeom prst="rect">
            <a:avLst/>
          </a:prstGeom>
        </p:spPr>
      </p:pic>
    </p:spTree>
    <p:extLst>
      <p:ext uri="{BB962C8B-B14F-4D97-AF65-F5344CB8AC3E}">
        <p14:creationId xmlns:p14="http://schemas.microsoft.com/office/powerpoint/2010/main" val="397536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D9E2-1578-129D-2094-198B66DE7AD8}"/>
              </a:ext>
            </a:extLst>
          </p:cNvPr>
          <p:cNvPicPr>
            <a:picLocks noChangeAspect="1"/>
          </p:cNvPicPr>
          <p:nvPr/>
        </p:nvPicPr>
        <p:blipFill>
          <a:blip r:embed="rId2"/>
          <a:stretch>
            <a:fillRect/>
          </a:stretch>
        </p:blipFill>
        <p:spPr>
          <a:xfrm>
            <a:off x="2592924" y="624108"/>
            <a:ext cx="4270163" cy="3117381"/>
          </a:xfrm>
          <a:prstGeom prst="rect">
            <a:avLst/>
          </a:prstGeom>
        </p:spPr>
      </p:pic>
      <p:pic>
        <p:nvPicPr>
          <p:cNvPr id="4" name="Picture 3">
            <a:extLst>
              <a:ext uri="{FF2B5EF4-FFF2-40B4-BE49-F238E27FC236}">
                <a16:creationId xmlns:a16="http://schemas.microsoft.com/office/drawing/2014/main" id="{4D93298C-2E9E-A4E6-B7B1-E762C0BAF441}"/>
              </a:ext>
            </a:extLst>
          </p:cNvPr>
          <p:cNvPicPr>
            <a:picLocks noChangeAspect="1"/>
          </p:cNvPicPr>
          <p:nvPr/>
        </p:nvPicPr>
        <p:blipFill>
          <a:blip r:embed="rId3"/>
          <a:stretch>
            <a:fillRect/>
          </a:stretch>
        </p:blipFill>
        <p:spPr>
          <a:xfrm>
            <a:off x="2920095" y="3749878"/>
            <a:ext cx="3682041" cy="2948567"/>
          </a:xfrm>
          <a:prstGeom prst="rect">
            <a:avLst/>
          </a:prstGeom>
        </p:spPr>
      </p:pic>
      <p:pic>
        <p:nvPicPr>
          <p:cNvPr id="5" name="Picture 4">
            <a:extLst>
              <a:ext uri="{FF2B5EF4-FFF2-40B4-BE49-F238E27FC236}">
                <a16:creationId xmlns:a16="http://schemas.microsoft.com/office/drawing/2014/main" id="{344DEC14-A2AC-89B2-715A-21158EAB0398}"/>
              </a:ext>
            </a:extLst>
          </p:cNvPr>
          <p:cNvPicPr>
            <a:picLocks noChangeAspect="1"/>
          </p:cNvPicPr>
          <p:nvPr/>
        </p:nvPicPr>
        <p:blipFill>
          <a:blip r:embed="rId4"/>
          <a:stretch>
            <a:fillRect/>
          </a:stretch>
        </p:blipFill>
        <p:spPr>
          <a:xfrm>
            <a:off x="6812526" y="620078"/>
            <a:ext cx="4684589" cy="3117381"/>
          </a:xfrm>
          <a:prstGeom prst="rect">
            <a:avLst/>
          </a:prstGeom>
        </p:spPr>
      </p:pic>
      <p:pic>
        <p:nvPicPr>
          <p:cNvPr id="6" name="Picture 5">
            <a:extLst>
              <a:ext uri="{FF2B5EF4-FFF2-40B4-BE49-F238E27FC236}">
                <a16:creationId xmlns:a16="http://schemas.microsoft.com/office/drawing/2014/main" id="{2A68D00B-50E3-8D51-1658-250586375A0C}"/>
              </a:ext>
            </a:extLst>
          </p:cNvPr>
          <p:cNvPicPr>
            <a:picLocks noChangeAspect="1"/>
          </p:cNvPicPr>
          <p:nvPr/>
        </p:nvPicPr>
        <p:blipFill>
          <a:blip r:embed="rId5"/>
          <a:stretch>
            <a:fillRect/>
          </a:stretch>
        </p:blipFill>
        <p:spPr>
          <a:xfrm>
            <a:off x="6812526" y="4055912"/>
            <a:ext cx="4696630" cy="2630113"/>
          </a:xfrm>
          <a:prstGeom prst="rect">
            <a:avLst/>
          </a:prstGeom>
        </p:spPr>
      </p:pic>
      <p:sp>
        <p:nvSpPr>
          <p:cNvPr id="2" name="Title 1">
            <a:extLst>
              <a:ext uri="{FF2B5EF4-FFF2-40B4-BE49-F238E27FC236}">
                <a16:creationId xmlns:a16="http://schemas.microsoft.com/office/drawing/2014/main" id="{EC6AAD6E-DF6B-16FC-A7E3-0F9481D09C4C}"/>
              </a:ext>
            </a:extLst>
          </p:cNvPr>
          <p:cNvSpPr>
            <a:spLocks noGrp="1"/>
          </p:cNvSpPr>
          <p:nvPr>
            <p:ph type="title"/>
          </p:nvPr>
        </p:nvSpPr>
        <p:spPr>
          <a:xfrm>
            <a:off x="2592924" y="624109"/>
            <a:ext cx="8911687" cy="6070305"/>
          </a:xfrm>
        </p:spPr>
        <p:txBody>
          <a:bodyPr/>
          <a:lstStyle/>
          <a:p>
            <a:r>
              <a:rPr lang="en-US" dirty="0"/>
              <a:t> </a:t>
            </a:r>
            <a:endParaRPr lang="en-AU" dirty="0"/>
          </a:p>
        </p:txBody>
      </p:sp>
    </p:spTree>
    <p:extLst>
      <p:ext uri="{BB962C8B-B14F-4D97-AF65-F5344CB8AC3E}">
        <p14:creationId xmlns:p14="http://schemas.microsoft.com/office/powerpoint/2010/main" val="127757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6361-4B93-4C6D-5659-999EB02228FF}"/>
              </a:ext>
            </a:extLst>
          </p:cNvPr>
          <p:cNvSpPr>
            <a:spLocks noGrp="1"/>
          </p:cNvSpPr>
          <p:nvPr>
            <p:ph type="title"/>
          </p:nvPr>
        </p:nvSpPr>
        <p:spPr>
          <a:xfrm>
            <a:off x="2592924" y="624110"/>
            <a:ext cx="8911687" cy="6212918"/>
          </a:xfrm>
        </p:spPr>
        <p:txBody>
          <a:bodyPr>
            <a:noAutofit/>
          </a:bodyPr>
          <a:lstStyle/>
          <a:p>
            <a:pPr algn="ctr"/>
            <a:r>
              <a:rPr lang="en-US" sz="3200" dirty="0"/>
              <a:t>I have basically combined these as people constantly mistake </a:t>
            </a:r>
            <a:r>
              <a:rPr lang="en-US" sz="3200" dirty="0" err="1"/>
              <a:t>Boisduval</a:t>
            </a:r>
            <a:r>
              <a:rPr lang="en-US" sz="3200" dirty="0"/>
              <a:t> Scale for Mealy Bugs – Mealy Bugs are not too bad – </a:t>
            </a:r>
            <a:r>
              <a:rPr lang="en-US" sz="3200" dirty="0" err="1"/>
              <a:t>Boisduval</a:t>
            </a:r>
            <a:r>
              <a:rPr lang="en-US" sz="3200" dirty="0"/>
              <a:t> Scale is possibly the worst insect you can get anywhere near you orchids.</a:t>
            </a:r>
            <a:br>
              <a:rPr lang="en-US" sz="3200" dirty="0"/>
            </a:br>
            <a:r>
              <a:rPr lang="en-US" sz="3200" dirty="0"/>
              <a:t>If you have Cattleya or Cymbidium in particular it is lying in wait for you.</a:t>
            </a:r>
            <a:br>
              <a:rPr lang="en-US" sz="3200" dirty="0"/>
            </a:br>
            <a:r>
              <a:rPr lang="en-US" sz="3200" dirty="0"/>
              <a:t>Both of these insects also get into the mix where Eco or non systemic insecticides do not go – systemic is the only way. </a:t>
            </a:r>
            <a:endParaRPr lang="en-AU" sz="3200" dirty="0"/>
          </a:p>
        </p:txBody>
      </p:sp>
    </p:spTree>
    <p:extLst>
      <p:ext uri="{BB962C8B-B14F-4D97-AF65-F5344CB8AC3E}">
        <p14:creationId xmlns:p14="http://schemas.microsoft.com/office/powerpoint/2010/main" val="356862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6361-4B93-4C6D-5659-999EB02228FF}"/>
              </a:ext>
            </a:extLst>
          </p:cNvPr>
          <p:cNvSpPr>
            <a:spLocks noGrp="1"/>
          </p:cNvSpPr>
          <p:nvPr>
            <p:ph type="title"/>
          </p:nvPr>
        </p:nvSpPr>
        <p:spPr>
          <a:xfrm>
            <a:off x="2592924" y="624110"/>
            <a:ext cx="8911687" cy="6212918"/>
          </a:xfrm>
        </p:spPr>
        <p:txBody>
          <a:bodyPr>
            <a:noAutofit/>
          </a:bodyPr>
          <a:lstStyle/>
          <a:p>
            <a:pPr algn="ctr"/>
            <a:r>
              <a:rPr lang="en-US" sz="3200" dirty="0"/>
              <a:t>Also with </a:t>
            </a:r>
            <a:r>
              <a:rPr lang="en-US" sz="3200" dirty="0" err="1"/>
              <a:t>Boisduval</a:t>
            </a:r>
            <a:r>
              <a:rPr lang="en-US" sz="3200" dirty="0"/>
              <a:t> Scale the life cycle is 50 days – spray every 10 days for 50 days to kill it. Alternate systemic sprays from different groups to avoid resistance building up in the insect population.</a:t>
            </a:r>
            <a:br>
              <a:rPr lang="en-US" sz="3200" dirty="0"/>
            </a:br>
            <a:r>
              <a:rPr lang="en-US" sz="3200" dirty="0"/>
              <a:t>At one point in the life cycle </a:t>
            </a:r>
            <a:r>
              <a:rPr lang="en-US" sz="3200" dirty="0" err="1"/>
              <a:t>Boisduval</a:t>
            </a:r>
            <a:r>
              <a:rPr lang="en-US" sz="3200" dirty="0"/>
              <a:t> Scale can fly.</a:t>
            </a:r>
            <a:br>
              <a:rPr lang="en-US" sz="3200" dirty="0"/>
            </a:br>
            <a:r>
              <a:rPr lang="en-US" sz="3200" dirty="0"/>
              <a:t>Get rid of ants – they will transmit it from plant to plant.</a:t>
            </a:r>
            <a:br>
              <a:rPr lang="en-US" sz="3200" dirty="0"/>
            </a:br>
            <a:endParaRPr lang="en-AU" sz="3200" dirty="0"/>
          </a:p>
        </p:txBody>
      </p:sp>
    </p:spTree>
    <p:extLst>
      <p:ext uri="{BB962C8B-B14F-4D97-AF65-F5344CB8AC3E}">
        <p14:creationId xmlns:p14="http://schemas.microsoft.com/office/powerpoint/2010/main" val="21326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6361-4B93-4C6D-5659-999EB02228FF}"/>
              </a:ext>
            </a:extLst>
          </p:cNvPr>
          <p:cNvSpPr>
            <a:spLocks noGrp="1"/>
          </p:cNvSpPr>
          <p:nvPr>
            <p:ph type="title"/>
          </p:nvPr>
        </p:nvSpPr>
        <p:spPr>
          <a:xfrm>
            <a:off x="2601313" y="322541"/>
            <a:ext cx="8911687" cy="6388652"/>
          </a:xfrm>
        </p:spPr>
        <p:txBody>
          <a:bodyPr>
            <a:noAutofit/>
          </a:bodyPr>
          <a:lstStyle/>
          <a:p>
            <a:pPr algn="ctr"/>
            <a:r>
              <a:rPr lang="en-US" sz="3200" dirty="0"/>
              <a:t>Use a good systemic insecticide such as Crown (acetamiprid) if you can afford it. Spectrum (imidacloprid) – a friend of mine is trying </a:t>
            </a:r>
            <a:r>
              <a:rPr lang="en-US" sz="3200" dirty="0" err="1"/>
              <a:t>Movento</a:t>
            </a:r>
            <a:r>
              <a:rPr lang="en-US" sz="3200" dirty="0"/>
              <a:t> 240 SC (</a:t>
            </a:r>
            <a:r>
              <a:rPr lang="en-AU" sz="3200" dirty="0" err="1"/>
              <a:t>spirotetramat</a:t>
            </a:r>
            <a:r>
              <a:rPr lang="en-AU" sz="3200" dirty="0"/>
              <a:t>)</a:t>
            </a:r>
            <a:r>
              <a:rPr lang="en-AU" sz="1600" dirty="0"/>
              <a:t> </a:t>
            </a:r>
            <a:r>
              <a:rPr lang="en-US" sz="3200" dirty="0"/>
              <a:t>and so far it appears to be an effective alternative for scale, aphids, thrips – in fact all sucking pests. </a:t>
            </a:r>
            <a:r>
              <a:rPr lang="en-US" sz="3200" dirty="0" err="1"/>
              <a:t>Movento</a:t>
            </a:r>
            <a:r>
              <a:rPr lang="en-US" sz="3200" dirty="0"/>
              <a:t> Energy combines two systemic insecticides and looks even better. It combines </a:t>
            </a:r>
            <a:r>
              <a:rPr lang="en-AU" sz="3200" dirty="0" err="1"/>
              <a:t>spirotetramat</a:t>
            </a:r>
            <a:r>
              <a:rPr lang="en-AU" sz="3200" dirty="0"/>
              <a:t> and </a:t>
            </a:r>
            <a:r>
              <a:rPr lang="en-US" sz="3200" dirty="0"/>
              <a:t>imidacloprid – the good thing here is one is a group 4A and the other is a group 23 insecticide so it should reduce the chance of resistance building up </a:t>
            </a:r>
            <a:r>
              <a:rPr lang="en-US" sz="3200"/>
              <a:t>in insects.</a:t>
            </a:r>
            <a:br>
              <a:rPr lang="en-US" sz="3200" dirty="0"/>
            </a:br>
            <a:endParaRPr lang="en-AU" sz="3200" dirty="0"/>
          </a:p>
        </p:txBody>
      </p:sp>
    </p:spTree>
    <p:extLst>
      <p:ext uri="{BB962C8B-B14F-4D97-AF65-F5344CB8AC3E}">
        <p14:creationId xmlns:p14="http://schemas.microsoft.com/office/powerpoint/2010/main" val="197622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6361-4B93-4C6D-5659-999EB02228FF}"/>
              </a:ext>
            </a:extLst>
          </p:cNvPr>
          <p:cNvSpPr>
            <a:spLocks noGrp="1"/>
          </p:cNvSpPr>
          <p:nvPr>
            <p:ph type="title"/>
          </p:nvPr>
        </p:nvSpPr>
        <p:spPr>
          <a:xfrm>
            <a:off x="2592924" y="624110"/>
            <a:ext cx="8911687" cy="6212918"/>
          </a:xfrm>
        </p:spPr>
        <p:txBody>
          <a:bodyPr>
            <a:noAutofit/>
          </a:bodyPr>
          <a:lstStyle/>
          <a:p>
            <a:pPr algn="ctr"/>
            <a:r>
              <a:rPr lang="en-US" sz="3200" dirty="0"/>
              <a:t>A wetter is best to be added to the spray – a proper wetter not dishwashing liquid. Make sure the wetter is not petroleum based. </a:t>
            </a:r>
            <a:r>
              <a:rPr lang="en-US" sz="3200" dirty="0" err="1"/>
              <a:t>Spreadwell</a:t>
            </a:r>
            <a:r>
              <a:rPr lang="en-US" sz="3200" dirty="0"/>
              <a:t> is usually available from Bunnings.</a:t>
            </a:r>
            <a:endParaRPr lang="en-AU" sz="3200" dirty="0"/>
          </a:p>
        </p:txBody>
      </p:sp>
    </p:spTree>
    <p:extLst>
      <p:ext uri="{BB962C8B-B14F-4D97-AF65-F5344CB8AC3E}">
        <p14:creationId xmlns:p14="http://schemas.microsoft.com/office/powerpoint/2010/main" val="38379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624110"/>
            <a:ext cx="8911687" cy="751684"/>
          </a:xfrm>
        </p:spPr>
        <p:txBody>
          <a:bodyPr/>
          <a:lstStyle/>
          <a:p>
            <a:pPr algn="ctr"/>
            <a:r>
              <a:rPr lang="en-US" dirty="0"/>
              <a:t>Scale – common.</a:t>
            </a:r>
            <a:endParaRPr lang="en-AU" dirty="0"/>
          </a:p>
        </p:txBody>
      </p:sp>
      <p:pic>
        <p:nvPicPr>
          <p:cNvPr id="3" name="Picture 2">
            <a:extLst>
              <a:ext uri="{FF2B5EF4-FFF2-40B4-BE49-F238E27FC236}">
                <a16:creationId xmlns:a16="http://schemas.microsoft.com/office/drawing/2014/main" id="{EF5D23CF-AED0-2BDA-BC8A-9A4FF7497163}"/>
              </a:ext>
            </a:extLst>
          </p:cNvPr>
          <p:cNvPicPr>
            <a:picLocks noChangeAspect="1"/>
          </p:cNvPicPr>
          <p:nvPr/>
        </p:nvPicPr>
        <p:blipFill>
          <a:blip r:embed="rId2"/>
          <a:stretch>
            <a:fillRect/>
          </a:stretch>
        </p:blipFill>
        <p:spPr>
          <a:xfrm>
            <a:off x="2592924" y="1375794"/>
            <a:ext cx="3833632" cy="2541865"/>
          </a:xfrm>
          <a:prstGeom prst="rect">
            <a:avLst/>
          </a:prstGeom>
        </p:spPr>
      </p:pic>
      <p:pic>
        <p:nvPicPr>
          <p:cNvPr id="4" name="Picture 3">
            <a:extLst>
              <a:ext uri="{FF2B5EF4-FFF2-40B4-BE49-F238E27FC236}">
                <a16:creationId xmlns:a16="http://schemas.microsoft.com/office/drawing/2014/main" id="{33A7B00B-DB31-AFC8-2375-BFCA1736E13B}"/>
              </a:ext>
            </a:extLst>
          </p:cNvPr>
          <p:cNvPicPr>
            <a:picLocks noChangeAspect="1"/>
          </p:cNvPicPr>
          <p:nvPr/>
        </p:nvPicPr>
        <p:blipFill>
          <a:blip r:embed="rId3"/>
          <a:stretch>
            <a:fillRect/>
          </a:stretch>
        </p:blipFill>
        <p:spPr>
          <a:xfrm>
            <a:off x="2900353" y="3925542"/>
            <a:ext cx="3170313" cy="2618396"/>
          </a:xfrm>
          <a:prstGeom prst="rect">
            <a:avLst/>
          </a:prstGeom>
        </p:spPr>
      </p:pic>
      <p:pic>
        <p:nvPicPr>
          <p:cNvPr id="6" name="Picture 5">
            <a:extLst>
              <a:ext uri="{FF2B5EF4-FFF2-40B4-BE49-F238E27FC236}">
                <a16:creationId xmlns:a16="http://schemas.microsoft.com/office/drawing/2014/main" id="{EF7C426C-80F2-E981-8669-682531D58F61}"/>
              </a:ext>
            </a:extLst>
          </p:cNvPr>
          <p:cNvPicPr>
            <a:picLocks noChangeAspect="1"/>
          </p:cNvPicPr>
          <p:nvPr/>
        </p:nvPicPr>
        <p:blipFill>
          <a:blip r:embed="rId4"/>
          <a:stretch>
            <a:fillRect/>
          </a:stretch>
        </p:blipFill>
        <p:spPr>
          <a:xfrm>
            <a:off x="8199436" y="1375794"/>
            <a:ext cx="3305175" cy="1381125"/>
          </a:xfrm>
          <a:prstGeom prst="rect">
            <a:avLst/>
          </a:prstGeom>
        </p:spPr>
      </p:pic>
      <p:pic>
        <p:nvPicPr>
          <p:cNvPr id="7" name="Picture 6">
            <a:extLst>
              <a:ext uri="{FF2B5EF4-FFF2-40B4-BE49-F238E27FC236}">
                <a16:creationId xmlns:a16="http://schemas.microsoft.com/office/drawing/2014/main" id="{3842746A-255C-29BF-1FB9-AD722DE67B70}"/>
              </a:ext>
            </a:extLst>
          </p:cNvPr>
          <p:cNvPicPr>
            <a:picLocks noChangeAspect="1"/>
          </p:cNvPicPr>
          <p:nvPr/>
        </p:nvPicPr>
        <p:blipFill>
          <a:blip r:embed="rId5"/>
          <a:stretch>
            <a:fillRect/>
          </a:stretch>
        </p:blipFill>
        <p:spPr>
          <a:xfrm>
            <a:off x="8594723" y="2756919"/>
            <a:ext cx="2514600" cy="1819275"/>
          </a:xfrm>
          <a:prstGeom prst="rect">
            <a:avLst/>
          </a:prstGeom>
        </p:spPr>
      </p:pic>
      <p:pic>
        <p:nvPicPr>
          <p:cNvPr id="8" name="Picture 7">
            <a:extLst>
              <a:ext uri="{FF2B5EF4-FFF2-40B4-BE49-F238E27FC236}">
                <a16:creationId xmlns:a16="http://schemas.microsoft.com/office/drawing/2014/main" id="{1C804DD2-DF3E-5518-0C32-C6D37C23DDF7}"/>
              </a:ext>
            </a:extLst>
          </p:cNvPr>
          <p:cNvPicPr>
            <a:picLocks noChangeAspect="1"/>
          </p:cNvPicPr>
          <p:nvPr/>
        </p:nvPicPr>
        <p:blipFill>
          <a:blip r:embed="rId6"/>
          <a:stretch>
            <a:fillRect/>
          </a:stretch>
        </p:blipFill>
        <p:spPr>
          <a:xfrm>
            <a:off x="8625103" y="4584077"/>
            <a:ext cx="2514600" cy="2013684"/>
          </a:xfrm>
          <a:prstGeom prst="rect">
            <a:avLst/>
          </a:prstGeom>
        </p:spPr>
      </p:pic>
    </p:spTree>
    <p:extLst>
      <p:ext uri="{BB962C8B-B14F-4D97-AF65-F5344CB8AC3E}">
        <p14:creationId xmlns:p14="http://schemas.microsoft.com/office/powerpoint/2010/main" val="145677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624110"/>
            <a:ext cx="8911687" cy="6021056"/>
          </a:xfrm>
        </p:spPr>
        <p:txBody>
          <a:bodyPr/>
          <a:lstStyle/>
          <a:p>
            <a:pPr algn="ctr"/>
            <a:r>
              <a:rPr lang="en-US" dirty="0"/>
              <a:t>Most of you would be familiar – if not all of you – with the more common forms of scale.</a:t>
            </a:r>
            <a:br>
              <a:rPr lang="en-US" dirty="0"/>
            </a:br>
            <a:r>
              <a:rPr lang="en-US" dirty="0"/>
              <a:t>Some of the hard scales can be very hard to eradicate.</a:t>
            </a:r>
            <a:br>
              <a:rPr lang="en-US" dirty="0"/>
            </a:br>
            <a:r>
              <a:rPr lang="en-US" dirty="0"/>
              <a:t>Many spray with Metho or an oil based insecticide. I am not a fan of oil – hot day – fried orchids!</a:t>
            </a:r>
            <a:br>
              <a:rPr lang="en-US" dirty="0"/>
            </a:br>
            <a:r>
              <a:rPr lang="en-US" dirty="0"/>
              <a:t>Oils also tend to block the stomata in the leaves – not a good thing.</a:t>
            </a:r>
            <a:endParaRPr lang="en-AU" dirty="0"/>
          </a:p>
        </p:txBody>
      </p:sp>
    </p:spTree>
    <p:extLst>
      <p:ext uri="{BB962C8B-B14F-4D97-AF65-F5344CB8AC3E}">
        <p14:creationId xmlns:p14="http://schemas.microsoft.com/office/powerpoint/2010/main" val="360944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624110"/>
            <a:ext cx="8911687" cy="6021056"/>
          </a:xfrm>
        </p:spPr>
        <p:txBody>
          <a:bodyPr/>
          <a:lstStyle/>
          <a:p>
            <a:pPr algn="ctr"/>
            <a:r>
              <a:rPr lang="en-US" dirty="0"/>
              <a:t>Once again I normally go for systemic insecticides – one spray to get the lot – your treatment may be different.</a:t>
            </a:r>
            <a:br>
              <a:rPr lang="en-US" dirty="0"/>
            </a:br>
            <a:r>
              <a:rPr lang="en-US" dirty="0"/>
              <a:t>I do not have time to spray over and under leaves to get rid of scale – and down into left over, dead parts of leaves and new growths.</a:t>
            </a:r>
            <a:br>
              <a:rPr lang="en-US" dirty="0"/>
            </a:br>
            <a:r>
              <a:rPr lang="en-US" dirty="0"/>
              <a:t>I work for myself and even weekends are largely taken up keeping the tax man off my back – paper work.</a:t>
            </a:r>
            <a:endParaRPr lang="en-AU" dirty="0"/>
          </a:p>
        </p:txBody>
      </p:sp>
    </p:spTree>
    <p:extLst>
      <p:ext uri="{BB962C8B-B14F-4D97-AF65-F5344CB8AC3E}">
        <p14:creationId xmlns:p14="http://schemas.microsoft.com/office/powerpoint/2010/main" val="3706468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624110"/>
            <a:ext cx="8911687" cy="6021056"/>
          </a:xfrm>
        </p:spPr>
        <p:txBody>
          <a:bodyPr>
            <a:normAutofit fontScale="90000"/>
          </a:bodyPr>
          <a:lstStyle/>
          <a:p>
            <a:pPr algn="ctr"/>
            <a:r>
              <a:rPr lang="en-US" dirty="0"/>
              <a:t>As a general spray I find Bifenthrin, Permethrin or Deltamethrin (same thing - synthetic pyrethroid) for the following pests. It gets spayed over all the orchids, shade house floor, walls, roof, benches.</a:t>
            </a:r>
            <a:br>
              <a:rPr lang="en-US" dirty="0"/>
            </a:br>
            <a:r>
              <a:rPr lang="en-US" dirty="0"/>
              <a:t>Fleas</a:t>
            </a:r>
            <a:br>
              <a:rPr lang="en-US" dirty="0"/>
            </a:br>
            <a:r>
              <a:rPr lang="en-US" dirty="0"/>
              <a:t>Flies</a:t>
            </a:r>
            <a:br>
              <a:rPr lang="en-US" dirty="0"/>
            </a:br>
            <a:r>
              <a:rPr lang="en-US" dirty="0"/>
              <a:t>Midges</a:t>
            </a:r>
            <a:br>
              <a:rPr lang="en-US" dirty="0"/>
            </a:br>
            <a:r>
              <a:rPr lang="en-US" dirty="0"/>
              <a:t>Cockroaches</a:t>
            </a:r>
            <a:br>
              <a:rPr lang="en-US" dirty="0"/>
            </a:br>
            <a:r>
              <a:rPr lang="en-US" dirty="0"/>
              <a:t>Termites</a:t>
            </a:r>
            <a:br>
              <a:rPr lang="en-US" dirty="0"/>
            </a:br>
            <a:r>
              <a:rPr lang="en-US" dirty="0"/>
              <a:t>Grasshoppers</a:t>
            </a:r>
            <a:br>
              <a:rPr lang="en-US" dirty="0"/>
            </a:br>
            <a:r>
              <a:rPr lang="en-US" dirty="0"/>
              <a:t>Spiders</a:t>
            </a:r>
            <a:endParaRPr lang="en-AU" dirty="0"/>
          </a:p>
        </p:txBody>
      </p:sp>
    </p:spTree>
    <p:extLst>
      <p:ext uri="{BB962C8B-B14F-4D97-AF65-F5344CB8AC3E}">
        <p14:creationId xmlns:p14="http://schemas.microsoft.com/office/powerpoint/2010/main" val="416497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4E0F-4CED-AFFE-B912-30B53F2A831F}"/>
              </a:ext>
            </a:extLst>
          </p:cNvPr>
          <p:cNvSpPr>
            <a:spLocks noGrp="1"/>
          </p:cNvSpPr>
          <p:nvPr>
            <p:ph type="title"/>
          </p:nvPr>
        </p:nvSpPr>
        <p:spPr>
          <a:xfrm>
            <a:off x="2592925" y="339629"/>
            <a:ext cx="8911687" cy="2078451"/>
          </a:xfrm>
        </p:spPr>
        <p:txBody>
          <a:bodyPr>
            <a:normAutofit fontScale="90000"/>
          </a:bodyPr>
          <a:lstStyle/>
          <a:p>
            <a:pPr algn="ctr"/>
            <a:r>
              <a:rPr lang="en-US" dirty="0"/>
              <a:t>Dendrobium Beetle</a:t>
            </a:r>
            <a:br>
              <a:rPr lang="en-US" dirty="0"/>
            </a:br>
            <a:r>
              <a:rPr lang="en-US" dirty="0"/>
              <a:t>Not what you want to see on your plants – particularly the last photo! One of the worst insects we find around orchids.</a:t>
            </a:r>
            <a:endParaRPr lang="en-AU" dirty="0"/>
          </a:p>
        </p:txBody>
      </p:sp>
      <p:pic>
        <p:nvPicPr>
          <p:cNvPr id="5" name="Content Placeholder 4">
            <a:extLst>
              <a:ext uri="{FF2B5EF4-FFF2-40B4-BE49-F238E27FC236}">
                <a16:creationId xmlns:a16="http://schemas.microsoft.com/office/drawing/2014/main" id="{212713A7-F62F-FAC9-09EC-F0411EEE3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613" y="2597101"/>
            <a:ext cx="2381250" cy="3333750"/>
          </a:xfrm>
        </p:spPr>
      </p:pic>
      <p:pic>
        <p:nvPicPr>
          <p:cNvPr id="7" name="Picture 6">
            <a:extLst>
              <a:ext uri="{FF2B5EF4-FFF2-40B4-BE49-F238E27FC236}">
                <a16:creationId xmlns:a16="http://schemas.microsoft.com/office/drawing/2014/main" id="{89DD671F-B7BF-B12D-4EF5-0C97AE3B9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5" y="2597101"/>
            <a:ext cx="2381250" cy="3333750"/>
          </a:xfrm>
          <a:prstGeom prst="rect">
            <a:avLst/>
          </a:prstGeom>
        </p:spPr>
      </p:pic>
      <p:pic>
        <p:nvPicPr>
          <p:cNvPr id="9" name="Picture 8">
            <a:extLst>
              <a:ext uri="{FF2B5EF4-FFF2-40B4-BE49-F238E27FC236}">
                <a16:creationId xmlns:a16="http://schemas.microsoft.com/office/drawing/2014/main" id="{ED1D5002-AC01-F6DF-1395-21DBF35BB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1777" y="2597101"/>
            <a:ext cx="4013586" cy="2754712"/>
          </a:xfrm>
          <a:prstGeom prst="rect">
            <a:avLst/>
          </a:prstGeom>
        </p:spPr>
      </p:pic>
    </p:spTree>
    <p:extLst>
      <p:ext uri="{BB962C8B-B14F-4D97-AF65-F5344CB8AC3E}">
        <p14:creationId xmlns:p14="http://schemas.microsoft.com/office/powerpoint/2010/main" val="420689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624110"/>
            <a:ext cx="8911687" cy="6021056"/>
          </a:xfrm>
        </p:spPr>
        <p:txBody>
          <a:bodyPr>
            <a:normAutofit/>
          </a:bodyPr>
          <a:lstStyle/>
          <a:p>
            <a:pPr algn="ctr"/>
            <a:r>
              <a:rPr lang="en-US" dirty="0"/>
              <a:t>Beetles</a:t>
            </a:r>
            <a:br>
              <a:rPr lang="en-US" dirty="0"/>
            </a:br>
            <a:r>
              <a:rPr lang="en-US" dirty="0"/>
              <a:t>Fire ants</a:t>
            </a:r>
            <a:br>
              <a:rPr lang="en-US" dirty="0"/>
            </a:br>
            <a:r>
              <a:rPr lang="en-US" dirty="0" err="1"/>
              <a:t>Ants</a:t>
            </a:r>
            <a:br>
              <a:rPr lang="en-US" dirty="0"/>
            </a:br>
            <a:r>
              <a:rPr lang="en-US" dirty="0"/>
              <a:t>Worms</a:t>
            </a:r>
            <a:br>
              <a:rPr lang="en-US" dirty="0"/>
            </a:br>
            <a:r>
              <a:rPr lang="en-US" dirty="0"/>
              <a:t>Gnats</a:t>
            </a:r>
            <a:br>
              <a:rPr lang="en-US" dirty="0"/>
            </a:br>
            <a:r>
              <a:rPr lang="en-US" dirty="0"/>
              <a:t>Moths</a:t>
            </a:r>
            <a:br>
              <a:rPr lang="en-US" dirty="0"/>
            </a:br>
            <a:r>
              <a:rPr lang="en-US" dirty="0"/>
              <a:t>Earwigs</a:t>
            </a:r>
            <a:br>
              <a:rPr lang="en-US" dirty="0"/>
            </a:br>
            <a:r>
              <a:rPr lang="en-US" dirty="0"/>
              <a:t>Mites</a:t>
            </a:r>
            <a:br>
              <a:rPr lang="en-US" dirty="0"/>
            </a:br>
            <a:r>
              <a:rPr lang="en-US" dirty="0"/>
              <a:t>Thrips</a:t>
            </a:r>
            <a:br>
              <a:rPr lang="en-US" dirty="0"/>
            </a:br>
            <a:r>
              <a:rPr lang="en-US" dirty="0"/>
              <a:t>Ticks</a:t>
            </a:r>
            <a:endParaRPr lang="en-AU" dirty="0"/>
          </a:p>
        </p:txBody>
      </p:sp>
    </p:spTree>
    <p:extLst>
      <p:ext uri="{BB962C8B-B14F-4D97-AF65-F5344CB8AC3E}">
        <p14:creationId xmlns:p14="http://schemas.microsoft.com/office/powerpoint/2010/main" val="120943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624110"/>
            <a:ext cx="8911687" cy="6021056"/>
          </a:xfrm>
        </p:spPr>
        <p:txBody>
          <a:bodyPr>
            <a:normAutofit/>
          </a:bodyPr>
          <a:lstStyle/>
          <a:p>
            <a:pPr algn="ctr"/>
            <a:r>
              <a:rPr lang="en-US" dirty="0"/>
              <a:t>Maggots</a:t>
            </a:r>
            <a:br>
              <a:rPr lang="en-US" dirty="0"/>
            </a:br>
            <a:r>
              <a:rPr lang="en-US" dirty="0"/>
              <a:t>Mosquitoes</a:t>
            </a:r>
            <a:br>
              <a:rPr lang="en-US" dirty="0"/>
            </a:br>
            <a:r>
              <a:rPr lang="en-US" dirty="0"/>
              <a:t>In fact effective on over 75 types of insects.</a:t>
            </a:r>
            <a:br>
              <a:rPr lang="en-US" dirty="0"/>
            </a:br>
            <a:r>
              <a:rPr lang="en-US" dirty="0"/>
              <a:t>You can even buy similar in Woolworths and Coles.</a:t>
            </a:r>
            <a:br>
              <a:rPr lang="en-US" dirty="0"/>
            </a:br>
            <a:r>
              <a:rPr lang="en-US" dirty="0" err="1"/>
              <a:t>Mortein</a:t>
            </a:r>
            <a:r>
              <a:rPr lang="en-US" dirty="0"/>
              <a:t> </a:t>
            </a:r>
            <a:r>
              <a:rPr lang="en-US" dirty="0" err="1"/>
              <a:t>PowerGard</a:t>
            </a:r>
            <a:r>
              <a:rPr lang="en-US" dirty="0"/>
              <a:t> is deltamethrin – a synthetic pyrethrum.</a:t>
            </a:r>
            <a:endParaRPr lang="en-AU" dirty="0"/>
          </a:p>
        </p:txBody>
      </p:sp>
    </p:spTree>
    <p:extLst>
      <p:ext uri="{BB962C8B-B14F-4D97-AF65-F5344CB8AC3E}">
        <p14:creationId xmlns:p14="http://schemas.microsoft.com/office/powerpoint/2010/main" val="2858256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AEC9-333C-A26B-33E4-CC15B12D7F7D}"/>
              </a:ext>
            </a:extLst>
          </p:cNvPr>
          <p:cNvSpPr>
            <a:spLocks noGrp="1"/>
          </p:cNvSpPr>
          <p:nvPr>
            <p:ph type="title"/>
          </p:nvPr>
        </p:nvSpPr>
        <p:spPr>
          <a:xfrm>
            <a:off x="2592924" y="624110"/>
            <a:ext cx="8911687" cy="731724"/>
          </a:xfrm>
        </p:spPr>
        <p:txBody>
          <a:bodyPr/>
          <a:lstStyle/>
          <a:p>
            <a:pPr algn="ctr"/>
            <a:r>
              <a:rPr lang="en-US" dirty="0"/>
              <a:t>Caterpillars.</a:t>
            </a:r>
            <a:endParaRPr lang="en-AU" dirty="0"/>
          </a:p>
        </p:txBody>
      </p:sp>
      <p:pic>
        <p:nvPicPr>
          <p:cNvPr id="3" name="Picture 2">
            <a:extLst>
              <a:ext uri="{FF2B5EF4-FFF2-40B4-BE49-F238E27FC236}">
                <a16:creationId xmlns:a16="http://schemas.microsoft.com/office/drawing/2014/main" id="{D78C526F-0FD4-DE08-3D22-24322A305689}"/>
              </a:ext>
            </a:extLst>
          </p:cNvPr>
          <p:cNvPicPr>
            <a:picLocks noChangeAspect="1"/>
          </p:cNvPicPr>
          <p:nvPr/>
        </p:nvPicPr>
        <p:blipFill>
          <a:blip r:embed="rId2"/>
          <a:stretch>
            <a:fillRect/>
          </a:stretch>
        </p:blipFill>
        <p:spPr>
          <a:xfrm>
            <a:off x="2592924" y="1355834"/>
            <a:ext cx="2120966" cy="2120966"/>
          </a:xfrm>
          <a:prstGeom prst="rect">
            <a:avLst/>
          </a:prstGeom>
        </p:spPr>
      </p:pic>
      <p:pic>
        <p:nvPicPr>
          <p:cNvPr id="4" name="Picture 3">
            <a:extLst>
              <a:ext uri="{FF2B5EF4-FFF2-40B4-BE49-F238E27FC236}">
                <a16:creationId xmlns:a16="http://schemas.microsoft.com/office/drawing/2014/main" id="{026C9A0B-3A75-275B-A46F-F5FEB03BB0E1}"/>
              </a:ext>
            </a:extLst>
          </p:cNvPr>
          <p:cNvPicPr>
            <a:picLocks noChangeAspect="1"/>
          </p:cNvPicPr>
          <p:nvPr/>
        </p:nvPicPr>
        <p:blipFill>
          <a:blip r:embed="rId3"/>
          <a:stretch>
            <a:fillRect/>
          </a:stretch>
        </p:blipFill>
        <p:spPr>
          <a:xfrm>
            <a:off x="4965158" y="1355834"/>
            <a:ext cx="2597772" cy="2120966"/>
          </a:xfrm>
          <a:prstGeom prst="rect">
            <a:avLst/>
          </a:prstGeom>
        </p:spPr>
      </p:pic>
      <p:pic>
        <p:nvPicPr>
          <p:cNvPr id="5" name="Picture 4">
            <a:extLst>
              <a:ext uri="{FF2B5EF4-FFF2-40B4-BE49-F238E27FC236}">
                <a16:creationId xmlns:a16="http://schemas.microsoft.com/office/drawing/2014/main" id="{AD33D386-E083-044A-847A-E7957FD469D0}"/>
              </a:ext>
            </a:extLst>
          </p:cNvPr>
          <p:cNvPicPr>
            <a:picLocks noChangeAspect="1"/>
          </p:cNvPicPr>
          <p:nvPr/>
        </p:nvPicPr>
        <p:blipFill>
          <a:blip r:embed="rId4"/>
          <a:stretch>
            <a:fillRect/>
          </a:stretch>
        </p:blipFill>
        <p:spPr>
          <a:xfrm>
            <a:off x="7821693" y="1355834"/>
            <a:ext cx="3682918" cy="2120966"/>
          </a:xfrm>
          <a:prstGeom prst="rect">
            <a:avLst/>
          </a:prstGeom>
        </p:spPr>
      </p:pic>
      <p:sp>
        <p:nvSpPr>
          <p:cNvPr id="6" name="Title 1">
            <a:extLst>
              <a:ext uri="{FF2B5EF4-FFF2-40B4-BE49-F238E27FC236}">
                <a16:creationId xmlns:a16="http://schemas.microsoft.com/office/drawing/2014/main" id="{830087D2-BA46-B0FD-1C1F-9EA9273BCDEF}"/>
              </a:ext>
            </a:extLst>
          </p:cNvPr>
          <p:cNvSpPr txBox="1">
            <a:spLocks/>
          </p:cNvSpPr>
          <p:nvPr/>
        </p:nvSpPr>
        <p:spPr>
          <a:xfrm>
            <a:off x="2592923" y="3622186"/>
            <a:ext cx="8911687" cy="30702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Oh what a mess they make of your plants in a very short space of time.</a:t>
            </a:r>
          </a:p>
          <a:p>
            <a:pPr algn="ctr"/>
            <a:r>
              <a:rPr lang="en-US" sz="3200" dirty="0"/>
              <a:t>Spray with Carbaryl Or </a:t>
            </a:r>
            <a:r>
              <a:rPr lang="en-US" sz="3200" dirty="0" err="1"/>
              <a:t>Dipel</a:t>
            </a:r>
            <a:r>
              <a:rPr lang="en-US" sz="3200" dirty="0"/>
              <a:t> - Carbaryl has a residual effect, </a:t>
            </a:r>
            <a:r>
              <a:rPr lang="en-US" sz="3200" dirty="0" err="1"/>
              <a:t>Dipel</a:t>
            </a:r>
            <a:r>
              <a:rPr lang="en-US" sz="3200" dirty="0"/>
              <a:t> is a very good Eco friendly product that affects the caterpillar’s stomach and stops it eating.</a:t>
            </a:r>
            <a:endParaRPr lang="en-AU" sz="3200" dirty="0"/>
          </a:p>
        </p:txBody>
      </p:sp>
    </p:spTree>
    <p:extLst>
      <p:ext uri="{BB962C8B-B14F-4D97-AF65-F5344CB8AC3E}">
        <p14:creationId xmlns:p14="http://schemas.microsoft.com/office/powerpoint/2010/main" val="220988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F226-699E-1464-4642-40E3117B092B}"/>
              </a:ext>
            </a:extLst>
          </p:cNvPr>
          <p:cNvSpPr>
            <a:spLocks noGrp="1"/>
          </p:cNvSpPr>
          <p:nvPr>
            <p:ph type="title"/>
          </p:nvPr>
        </p:nvSpPr>
        <p:spPr>
          <a:xfrm>
            <a:off x="2592924" y="624110"/>
            <a:ext cx="8911687" cy="652897"/>
          </a:xfrm>
        </p:spPr>
        <p:txBody>
          <a:bodyPr/>
          <a:lstStyle/>
          <a:p>
            <a:pPr algn="ctr"/>
            <a:r>
              <a:rPr lang="en-US" dirty="0"/>
              <a:t>Snails And Slugs</a:t>
            </a:r>
            <a:endParaRPr lang="en-AU" dirty="0"/>
          </a:p>
        </p:txBody>
      </p:sp>
      <p:pic>
        <p:nvPicPr>
          <p:cNvPr id="3" name="Picture 2">
            <a:extLst>
              <a:ext uri="{FF2B5EF4-FFF2-40B4-BE49-F238E27FC236}">
                <a16:creationId xmlns:a16="http://schemas.microsoft.com/office/drawing/2014/main" id="{E4522DC1-E1D7-5B00-BBCC-A5AA283DCCEA}"/>
              </a:ext>
            </a:extLst>
          </p:cNvPr>
          <p:cNvPicPr>
            <a:picLocks noChangeAspect="1"/>
          </p:cNvPicPr>
          <p:nvPr/>
        </p:nvPicPr>
        <p:blipFill>
          <a:blip r:embed="rId2"/>
          <a:stretch>
            <a:fillRect/>
          </a:stretch>
        </p:blipFill>
        <p:spPr>
          <a:xfrm>
            <a:off x="2592923" y="1277006"/>
            <a:ext cx="3100551" cy="2325413"/>
          </a:xfrm>
          <a:prstGeom prst="rect">
            <a:avLst/>
          </a:prstGeom>
        </p:spPr>
      </p:pic>
      <p:pic>
        <p:nvPicPr>
          <p:cNvPr id="4" name="Picture 3">
            <a:extLst>
              <a:ext uri="{FF2B5EF4-FFF2-40B4-BE49-F238E27FC236}">
                <a16:creationId xmlns:a16="http://schemas.microsoft.com/office/drawing/2014/main" id="{54587ECC-48D0-1FDE-400E-24537164170D}"/>
              </a:ext>
            </a:extLst>
          </p:cNvPr>
          <p:cNvPicPr>
            <a:picLocks noChangeAspect="1"/>
          </p:cNvPicPr>
          <p:nvPr/>
        </p:nvPicPr>
        <p:blipFill>
          <a:blip r:embed="rId3"/>
          <a:stretch>
            <a:fillRect/>
          </a:stretch>
        </p:blipFill>
        <p:spPr>
          <a:xfrm>
            <a:off x="5881199" y="1277007"/>
            <a:ext cx="2325414" cy="2325414"/>
          </a:xfrm>
          <a:prstGeom prst="rect">
            <a:avLst/>
          </a:prstGeom>
        </p:spPr>
      </p:pic>
      <p:pic>
        <p:nvPicPr>
          <p:cNvPr id="5" name="Picture 4">
            <a:extLst>
              <a:ext uri="{FF2B5EF4-FFF2-40B4-BE49-F238E27FC236}">
                <a16:creationId xmlns:a16="http://schemas.microsoft.com/office/drawing/2014/main" id="{52E7C67C-249B-7CB6-4D3E-6DC671A750D4}"/>
              </a:ext>
            </a:extLst>
          </p:cNvPr>
          <p:cNvPicPr>
            <a:picLocks noChangeAspect="1"/>
          </p:cNvPicPr>
          <p:nvPr/>
        </p:nvPicPr>
        <p:blipFill>
          <a:blip r:embed="rId4"/>
          <a:stretch>
            <a:fillRect/>
          </a:stretch>
        </p:blipFill>
        <p:spPr>
          <a:xfrm>
            <a:off x="8600090" y="1277006"/>
            <a:ext cx="2904521" cy="4031649"/>
          </a:xfrm>
          <a:prstGeom prst="rect">
            <a:avLst/>
          </a:prstGeom>
        </p:spPr>
      </p:pic>
      <p:sp>
        <p:nvSpPr>
          <p:cNvPr id="6" name="Title 1">
            <a:extLst>
              <a:ext uri="{FF2B5EF4-FFF2-40B4-BE49-F238E27FC236}">
                <a16:creationId xmlns:a16="http://schemas.microsoft.com/office/drawing/2014/main" id="{D950363D-7EC0-8FDB-A586-C3B1E415C110}"/>
              </a:ext>
            </a:extLst>
          </p:cNvPr>
          <p:cNvSpPr txBox="1">
            <a:spLocks/>
          </p:cNvSpPr>
          <p:nvPr/>
        </p:nvSpPr>
        <p:spPr>
          <a:xfrm>
            <a:off x="2592924" y="624109"/>
            <a:ext cx="8911687" cy="6528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Snails And Slugs</a:t>
            </a:r>
            <a:endParaRPr lang="en-AU" dirty="0"/>
          </a:p>
        </p:txBody>
      </p:sp>
      <p:sp>
        <p:nvSpPr>
          <p:cNvPr id="7" name="Title 1">
            <a:extLst>
              <a:ext uri="{FF2B5EF4-FFF2-40B4-BE49-F238E27FC236}">
                <a16:creationId xmlns:a16="http://schemas.microsoft.com/office/drawing/2014/main" id="{66B635C4-8A70-488E-ADE4-416097C86C0B}"/>
              </a:ext>
            </a:extLst>
          </p:cNvPr>
          <p:cNvSpPr txBox="1">
            <a:spLocks/>
          </p:cNvSpPr>
          <p:nvPr/>
        </p:nvSpPr>
        <p:spPr>
          <a:xfrm>
            <a:off x="2592923" y="3928867"/>
            <a:ext cx="6007167" cy="292913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The devil in disguise! Many use Eco friendly methods such as beer in a container so they drown. I have had very limited success with this method at all.</a:t>
            </a:r>
            <a:endParaRPr lang="en-AU" sz="3200" dirty="0"/>
          </a:p>
        </p:txBody>
      </p:sp>
    </p:spTree>
    <p:extLst>
      <p:ext uri="{BB962C8B-B14F-4D97-AF65-F5344CB8AC3E}">
        <p14:creationId xmlns:p14="http://schemas.microsoft.com/office/powerpoint/2010/main" val="251282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C2A5-9D17-CCFD-DC57-E906986DC974}"/>
              </a:ext>
            </a:extLst>
          </p:cNvPr>
          <p:cNvSpPr>
            <a:spLocks noGrp="1"/>
          </p:cNvSpPr>
          <p:nvPr>
            <p:ph type="title"/>
          </p:nvPr>
        </p:nvSpPr>
        <p:spPr>
          <a:xfrm>
            <a:off x="2592924" y="624110"/>
            <a:ext cx="8911687" cy="6147180"/>
          </a:xfrm>
        </p:spPr>
        <p:txBody>
          <a:bodyPr>
            <a:normAutofit/>
          </a:bodyPr>
          <a:lstStyle/>
          <a:p>
            <a:pPr algn="ctr"/>
            <a:r>
              <a:rPr lang="en-US" dirty="0"/>
              <a:t>In fact the best results I have had is to bust up the Bayer snail and slug bait in a coffee grinder and sprinkle on the pots. Problem is it goes moldy.</a:t>
            </a:r>
            <a:br>
              <a:rPr lang="en-US" dirty="0"/>
            </a:br>
            <a:r>
              <a:rPr lang="en-US" dirty="0"/>
              <a:t>A friend of mine uses </a:t>
            </a:r>
            <a:r>
              <a:rPr lang="en-US" dirty="0" err="1"/>
              <a:t>Metakill</a:t>
            </a:r>
            <a:r>
              <a:rPr lang="en-US" dirty="0"/>
              <a:t> and claims good results.</a:t>
            </a:r>
            <a:br>
              <a:rPr lang="en-US" dirty="0"/>
            </a:br>
            <a:r>
              <a:rPr lang="en-US" dirty="0"/>
              <a:t>If you can obtain </a:t>
            </a:r>
            <a:r>
              <a:rPr lang="en-US" dirty="0" err="1"/>
              <a:t>Mesurol</a:t>
            </a:r>
            <a:r>
              <a:rPr lang="en-US" dirty="0"/>
              <a:t> it can be sprayed several times a year right through the shade house but I am not sure if it is still available.</a:t>
            </a:r>
            <a:endParaRPr lang="en-AU" dirty="0"/>
          </a:p>
        </p:txBody>
      </p:sp>
    </p:spTree>
    <p:extLst>
      <p:ext uri="{BB962C8B-B14F-4D97-AF65-F5344CB8AC3E}">
        <p14:creationId xmlns:p14="http://schemas.microsoft.com/office/powerpoint/2010/main" val="40064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A6F2-72E9-41AD-6CD8-A681D6F37110}"/>
              </a:ext>
            </a:extLst>
          </p:cNvPr>
          <p:cNvSpPr>
            <a:spLocks noGrp="1"/>
          </p:cNvSpPr>
          <p:nvPr>
            <p:ph type="title"/>
          </p:nvPr>
        </p:nvSpPr>
        <p:spPr>
          <a:xfrm>
            <a:off x="2592924" y="624110"/>
            <a:ext cx="8911687" cy="6097638"/>
          </a:xfrm>
        </p:spPr>
        <p:txBody>
          <a:bodyPr>
            <a:normAutofit fontScale="90000"/>
          </a:bodyPr>
          <a:lstStyle/>
          <a:p>
            <a:pPr algn="ctr"/>
            <a:r>
              <a:rPr lang="en-US" dirty="0"/>
              <a:t>Bees And Bugs For Bugs</a:t>
            </a:r>
            <a:br>
              <a:rPr lang="en-US" dirty="0"/>
            </a:br>
            <a:r>
              <a:rPr lang="en-US" dirty="0"/>
              <a:t>I have not tried Bugs For Bugs and wonder what happens to them when the food source gets cleaned up.</a:t>
            </a:r>
            <a:br>
              <a:rPr lang="en-US" dirty="0"/>
            </a:br>
            <a:r>
              <a:rPr lang="en-US" dirty="0"/>
              <a:t>I often hear people telling everyone to not use insecticides as they will kill bees.</a:t>
            </a:r>
            <a:br>
              <a:rPr lang="en-US" dirty="0"/>
            </a:br>
            <a:r>
              <a:rPr lang="en-US" dirty="0"/>
              <a:t>While that is true the question is when do bees come around orchids to be exposed. Only when they are in flower – the bees come after the pollen.</a:t>
            </a:r>
            <a:endParaRPr lang="en-AU" dirty="0"/>
          </a:p>
        </p:txBody>
      </p:sp>
    </p:spTree>
    <p:extLst>
      <p:ext uri="{BB962C8B-B14F-4D97-AF65-F5344CB8AC3E}">
        <p14:creationId xmlns:p14="http://schemas.microsoft.com/office/powerpoint/2010/main" val="1453631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99D8-8EEB-80BF-560B-66B5C496BB37}"/>
              </a:ext>
            </a:extLst>
          </p:cNvPr>
          <p:cNvSpPr>
            <a:spLocks noGrp="1"/>
          </p:cNvSpPr>
          <p:nvPr>
            <p:ph type="title"/>
          </p:nvPr>
        </p:nvSpPr>
        <p:spPr>
          <a:xfrm>
            <a:off x="2592924" y="624110"/>
            <a:ext cx="8911687" cy="6067360"/>
          </a:xfrm>
        </p:spPr>
        <p:txBody>
          <a:bodyPr>
            <a:normAutofit fontScale="90000"/>
          </a:bodyPr>
          <a:lstStyle/>
          <a:p>
            <a:pPr algn="ctr"/>
            <a:r>
              <a:rPr lang="en-US" dirty="0"/>
              <a:t>Additionally much of the research on bees and insecticides has been done in Europe where the bee population is diseased.</a:t>
            </a:r>
            <a:br>
              <a:rPr lang="en-US" dirty="0"/>
            </a:br>
            <a:r>
              <a:rPr lang="en-US" dirty="0"/>
              <a:t>We have a very robust and healthy bee population in Australia and when one considers what the farmers use in the way of insecticides it makes one wonder how accurate and relevant the European research really is with respect to Australia.</a:t>
            </a:r>
            <a:br>
              <a:rPr lang="en-US" dirty="0"/>
            </a:br>
            <a:r>
              <a:rPr lang="en-US" dirty="0"/>
              <a:t>I believe that insecticides will not be a problem to bees unless the orchids are in flower. Just isolate the flowering orchids?</a:t>
            </a:r>
            <a:br>
              <a:rPr lang="en-US" dirty="0"/>
            </a:br>
            <a:endParaRPr lang="en-AU" dirty="0"/>
          </a:p>
        </p:txBody>
      </p:sp>
    </p:spTree>
    <p:extLst>
      <p:ext uri="{BB962C8B-B14F-4D97-AF65-F5344CB8AC3E}">
        <p14:creationId xmlns:p14="http://schemas.microsoft.com/office/powerpoint/2010/main" val="405423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214206"/>
            <a:ext cx="8911687" cy="1168724"/>
          </a:xfrm>
        </p:spPr>
        <p:txBody>
          <a:bodyPr>
            <a:normAutofit fontScale="90000"/>
          </a:bodyPr>
          <a:lstStyle/>
          <a:p>
            <a:pPr algn="ctr"/>
            <a:r>
              <a:rPr lang="en-US" dirty="0"/>
              <a:t>Bacterial Infections.</a:t>
            </a:r>
            <a:br>
              <a:rPr lang="en-US" dirty="0"/>
            </a:br>
            <a:r>
              <a:rPr lang="en-US" dirty="0"/>
              <a:t>Soft and brown rot (Erwinia)</a:t>
            </a:r>
            <a:br>
              <a:rPr lang="en-US" dirty="0"/>
            </a:br>
            <a:br>
              <a:rPr lang="en-US" dirty="0"/>
            </a:br>
            <a:br>
              <a:rPr lang="en-US" dirty="0"/>
            </a:br>
            <a:br>
              <a:rPr lang="en-US" dirty="0"/>
            </a:br>
            <a:endParaRPr lang="en-AU" dirty="0"/>
          </a:p>
        </p:txBody>
      </p:sp>
      <p:pic>
        <p:nvPicPr>
          <p:cNvPr id="4" name="Picture 3">
            <a:extLst>
              <a:ext uri="{FF2B5EF4-FFF2-40B4-BE49-F238E27FC236}">
                <a16:creationId xmlns:a16="http://schemas.microsoft.com/office/drawing/2014/main" id="{9829920F-00C8-D8EF-5522-5C4D74B1A70A}"/>
              </a:ext>
            </a:extLst>
          </p:cNvPr>
          <p:cNvPicPr>
            <a:picLocks noChangeAspect="1"/>
          </p:cNvPicPr>
          <p:nvPr/>
        </p:nvPicPr>
        <p:blipFill>
          <a:blip r:embed="rId2"/>
          <a:stretch>
            <a:fillRect/>
          </a:stretch>
        </p:blipFill>
        <p:spPr>
          <a:xfrm>
            <a:off x="4463133" y="1335629"/>
            <a:ext cx="2760388" cy="1833235"/>
          </a:xfrm>
          <a:prstGeom prst="rect">
            <a:avLst/>
          </a:prstGeom>
        </p:spPr>
      </p:pic>
      <p:pic>
        <p:nvPicPr>
          <p:cNvPr id="5" name="Picture 4">
            <a:extLst>
              <a:ext uri="{FF2B5EF4-FFF2-40B4-BE49-F238E27FC236}">
                <a16:creationId xmlns:a16="http://schemas.microsoft.com/office/drawing/2014/main" id="{3EDC3165-A209-8D7A-2ED5-290D3C314FAE}"/>
              </a:ext>
            </a:extLst>
          </p:cNvPr>
          <p:cNvPicPr>
            <a:picLocks noChangeAspect="1"/>
          </p:cNvPicPr>
          <p:nvPr/>
        </p:nvPicPr>
        <p:blipFill>
          <a:blip r:embed="rId3"/>
          <a:stretch>
            <a:fillRect/>
          </a:stretch>
        </p:blipFill>
        <p:spPr>
          <a:xfrm>
            <a:off x="7502758" y="1335628"/>
            <a:ext cx="2166550" cy="1833235"/>
          </a:xfrm>
          <a:prstGeom prst="rect">
            <a:avLst/>
          </a:prstGeom>
        </p:spPr>
      </p:pic>
      <p:sp>
        <p:nvSpPr>
          <p:cNvPr id="7" name="TextBox 6">
            <a:extLst>
              <a:ext uri="{FF2B5EF4-FFF2-40B4-BE49-F238E27FC236}">
                <a16:creationId xmlns:a16="http://schemas.microsoft.com/office/drawing/2014/main" id="{D6513B2C-D800-0459-6D84-AAC0AE050B55}"/>
              </a:ext>
            </a:extLst>
          </p:cNvPr>
          <p:cNvSpPr txBox="1"/>
          <p:nvPr/>
        </p:nvSpPr>
        <p:spPr>
          <a:xfrm>
            <a:off x="2592924" y="3318570"/>
            <a:ext cx="8911687" cy="3539430"/>
          </a:xfrm>
          <a:prstGeom prst="rect">
            <a:avLst/>
          </a:prstGeom>
          <a:noFill/>
        </p:spPr>
        <p:txBody>
          <a:bodyPr wrap="square" rtlCol="0">
            <a:spAutoFit/>
          </a:bodyPr>
          <a:lstStyle/>
          <a:p>
            <a:pPr algn="ctr"/>
            <a:r>
              <a:rPr lang="en-US" sz="3200" dirty="0"/>
              <a:t>Remove the infected tissue with a sterile instrument. </a:t>
            </a:r>
            <a:r>
              <a:rPr lang="en-AU" sz="3200" dirty="0"/>
              <a:t>Remove the plant from the pot and soak the whole plant in a  bactericide containing quaternary ammonium. Hy </a:t>
            </a:r>
            <a:r>
              <a:rPr lang="en-AU" sz="3200" dirty="0" err="1"/>
              <a:t>Chlor</a:t>
            </a:r>
            <a:r>
              <a:rPr lang="en-AU" sz="3200" dirty="0"/>
              <a:t> swimming pool algaecide is suitable from Bunnings.</a:t>
            </a:r>
          </a:p>
          <a:p>
            <a:pPr algn="ctr"/>
            <a:r>
              <a:rPr lang="en-AU" sz="3200" dirty="0"/>
              <a:t>15 </a:t>
            </a:r>
            <a:r>
              <a:rPr lang="en-AU" sz="3200" dirty="0" err="1"/>
              <a:t>mls</a:t>
            </a:r>
            <a:r>
              <a:rPr lang="en-AU" sz="3200" dirty="0"/>
              <a:t> per 4 litres of water. </a:t>
            </a:r>
          </a:p>
        </p:txBody>
      </p:sp>
    </p:spTree>
    <p:extLst>
      <p:ext uri="{BB962C8B-B14F-4D97-AF65-F5344CB8AC3E}">
        <p14:creationId xmlns:p14="http://schemas.microsoft.com/office/powerpoint/2010/main" val="320741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214206"/>
            <a:ext cx="8911687" cy="771139"/>
          </a:xfrm>
        </p:spPr>
        <p:txBody>
          <a:bodyPr>
            <a:normAutofit fontScale="90000"/>
          </a:bodyPr>
          <a:lstStyle/>
          <a:p>
            <a:pPr algn="ctr"/>
            <a:r>
              <a:rPr lang="en-US" dirty="0"/>
              <a:t>Brown Spot (Pseudomonas)</a:t>
            </a:r>
            <a:br>
              <a:rPr lang="en-US" dirty="0"/>
            </a:br>
            <a:br>
              <a:rPr lang="en-US" dirty="0"/>
            </a:br>
            <a:br>
              <a:rPr lang="en-US" dirty="0"/>
            </a:br>
            <a:br>
              <a:rPr lang="en-US" dirty="0"/>
            </a:b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592924" y="3318570"/>
            <a:ext cx="8911687" cy="3539430"/>
          </a:xfrm>
          <a:prstGeom prst="rect">
            <a:avLst/>
          </a:prstGeom>
          <a:noFill/>
        </p:spPr>
        <p:txBody>
          <a:bodyPr wrap="square" rtlCol="0">
            <a:spAutoFit/>
          </a:bodyPr>
          <a:lstStyle/>
          <a:p>
            <a:pPr algn="ctr"/>
            <a:r>
              <a:rPr lang="en-US" sz="3200" dirty="0"/>
              <a:t>Remove the infected tissue with a sterile instrument. </a:t>
            </a:r>
            <a:r>
              <a:rPr lang="en-AU" sz="3200" dirty="0"/>
              <a:t>Remove the plant from the pot and soak the whole plant in a  bactericide containing quaternary ammonium. Hy </a:t>
            </a:r>
            <a:r>
              <a:rPr lang="en-AU" sz="3200" dirty="0" err="1"/>
              <a:t>Chlor</a:t>
            </a:r>
            <a:r>
              <a:rPr lang="en-AU" sz="3200" dirty="0"/>
              <a:t> swimming pool algaecide is suitable from Bunnings.</a:t>
            </a:r>
          </a:p>
          <a:p>
            <a:pPr algn="ctr"/>
            <a:r>
              <a:rPr lang="en-AU" sz="3200" dirty="0"/>
              <a:t>15 </a:t>
            </a:r>
            <a:r>
              <a:rPr lang="en-AU" sz="3200" dirty="0" err="1"/>
              <a:t>mls</a:t>
            </a:r>
            <a:r>
              <a:rPr lang="en-AU" sz="3200" dirty="0"/>
              <a:t> per 4 litres of water. </a:t>
            </a:r>
          </a:p>
        </p:txBody>
      </p:sp>
      <p:pic>
        <p:nvPicPr>
          <p:cNvPr id="3" name="Picture 2">
            <a:extLst>
              <a:ext uri="{FF2B5EF4-FFF2-40B4-BE49-F238E27FC236}">
                <a16:creationId xmlns:a16="http://schemas.microsoft.com/office/drawing/2014/main" id="{CAECB45E-A04E-1546-BE54-D41D0452DEF5}"/>
              </a:ext>
            </a:extLst>
          </p:cNvPr>
          <p:cNvPicPr>
            <a:picLocks noChangeAspect="1"/>
          </p:cNvPicPr>
          <p:nvPr/>
        </p:nvPicPr>
        <p:blipFill>
          <a:blip r:embed="rId2"/>
          <a:stretch>
            <a:fillRect/>
          </a:stretch>
        </p:blipFill>
        <p:spPr>
          <a:xfrm>
            <a:off x="3261820" y="1185862"/>
            <a:ext cx="2751094" cy="1841117"/>
          </a:xfrm>
          <a:prstGeom prst="rect">
            <a:avLst/>
          </a:prstGeom>
        </p:spPr>
      </p:pic>
      <p:pic>
        <p:nvPicPr>
          <p:cNvPr id="6" name="Picture 5">
            <a:extLst>
              <a:ext uri="{FF2B5EF4-FFF2-40B4-BE49-F238E27FC236}">
                <a16:creationId xmlns:a16="http://schemas.microsoft.com/office/drawing/2014/main" id="{B5E84422-94E0-1584-092D-58F1C5BAB585}"/>
              </a:ext>
            </a:extLst>
          </p:cNvPr>
          <p:cNvPicPr>
            <a:picLocks noChangeAspect="1"/>
          </p:cNvPicPr>
          <p:nvPr/>
        </p:nvPicPr>
        <p:blipFill>
          <a:blip r:embed="rId3"/>
          <a:stretch>
            <a:fillRect/>
          </a:stretch>
        </p:blipFill>
        <p:spPr>
          <a:xfrm>
            <a:off x="6020781" y="1185862"/>
            <a:ext cx="2751095" cy="1841117"/>
          </a:xfrm>
          <a:prstGeom prst="rect">
            <a:avLst/>
          </a:prstGeom>
        </p:spPr>
      </p:pic>
      <p:pic>
        <p:nvPicPr>
          <p:cNvPr id="8" name="Picture 7">
            <a:extLst>
              <a:ext uri="{FF2B5EF4-FFF2-40B4-BE49-F238E27FC236}">
                <a16:creationId xmlns:a16="http://schemas.microsoft.com/office/drawing/2014/main" id="{7B873862-F5A8-F9DC-1692-1CA046458A56}"/>
              </a:ext>
            </a:extLst>
          </p:cNvPr>
          <p:cNvPicPr>
            <a:picLocks noChangeAspect="1"/>
          </p:cNvPicPr>
          <p:nvPr/>
        </p:nvPicPr>
        <p:blipFill>
          <a:blip r:embed="rId4"/>
          <a:stretch>
            <a:fillRect/>
          </a:stretch>
        </p:blipFill>
        <p:spPr>
          <a:xfrm>
            <a:off x="8732354" y="1185861"/>
            <a:ext cx="2772258" cy="1841118"/>
          </a:xfrm>
          <a:prstGeom prst="rect">
            <a:avLst/>
          </a:prstGeom>
        </p:spPr>
      </p:pic>
    </p:spTree>
    <p:extLst>
      <p:ext uri="{BB962C8B-B14F-4D97-AF65-F5344CB8AC3E}">
        <p14:creationId xmlns:p14="http://schemas.microsoft.com/office/powerpoint/2010/main" val="2477612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6"/>
            <a:ext cx="8911687" cy="771139"/>
          </a:xfrm>
        </p:spPr>
        <p:txBody>
          <a:bodyPr>
            <a:normAutofit fontScale="90000"/>
          </a:bodyPr>
          <a:lstStyle/>
          <a:p>
            <a:pPr algn="ctr"/>
            <a:r>
              <a:rPr lang="en-US" dirty="0"/>
              <a:t>Black Rot (Pythium And Phytophthora)</a:t>
            </a:r>
            <a:br>
              <a:rPr lang="en-US" dirty="0"/>
            </a:br>
            <a:br>
              <a:rPr lang="en-US" dirty="0"/>
            </a:br>
            <a:br>
              <a:rPr lang="en-US" dirty="0"/>
            </a:br>
            <a:br>
              <a:rPr lang="en-US" dirty="0"/>
            </a:b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592924" y="2914971"/>
            <a:ext cx="8911687" cy="4524315"/>
          </a:xfrm>
          <a:prstGeom prst="rect">
            <a:avLst/>
          </a:prstGeom>
          <a:noFill/>
        </p:spPr>
        <p:txBody>
          <a:bodyPr wrap="square" rtlCol="0">
            <a:spAutoFit/>
          </a:bodyPr>
          <a:lstStyle/>
          <a:p>
            <a:pPr algn="ctr"/>
            <a:r>
              <a:rPr lang="en-US" sz="3200" dirty="0"/>
              <a:t>Discard the plant – this is highly infectious and is spread by splashing water. If it is a valuable plant isolate it. Remove the infected tissue with a sterile instrument. </a:t>
            </a:r>
            <a:r>
              <a:rPr lang="en-AU" sz="3200" dirty="0"/>
              <a:t>Drench the whole pot in a fungicide such and Rid-A-Rot (phosphoric acid based fungicide) as per the label. Keep dry for a week and drench again.</a:t>
            </a:r>
          </a:p>
          <a:p>
            <a:pPr algn="ctr"/>
            <a:endParaRPr lang="en-AU" sz="3200" dirty="0"/>
          </a:p>
        </p:txBody>
      </p:sp>
      <p:pic>
        <p:nvPicPr>
          <p:cNvPr id="4" name="Picture 3">
            <a:extLst>
              <a:ext uri="{FF2B5EF4-FFF2-40B4-BE49-F238E27FC236}">
                <a16:creationId xmlns:a16="http://schemas.microsoft.com/office/drawing/2014/main" id="{1F45342C-F4AA-0FCB-9CF0-E2F6C4157EBE}"/>
              </a:ext>
            </a:extLst>
          </p:cNvPr>
          <p:cNvPicPr>
            <a:picLocks noChangeAspect="1"/>
          </p:cNvPicPr>
          <p:nvPr/>
        </p:nvPicPr>
        <p:blipFill>
          <a:blip r:embed="rId2"/>
          <a:stretch>
            <a:fillRect/>
          </a:stretch>
        </p:blipFill>
        <p:spPr>
          <a:xfrm>
            <a:off x="2592924" y="693678"/>
            <a:ext cx="2144110" cy="2144110"/>
          </a:xfrm>
          <a:prstGeom prst="rect">
            <a:avLst/>
          </a:prstGeom>
        </p:spPr>
      </p:pic>
      <p:pic>
        <p:nvPicPr>
          <p:cNvPr id="5" name="Picture 4">
            <a:extLst>
              <a:ext uri="{FF2B5EF4-FFF2-40B4-BE49-F238E27FC236}">
                <a16:creationId xmlns:a16="http://schemas.microsoft.com/office/drawing/2014/main" id="{B2B0CF0F-ACBF-6893-A335-B5CAB206C65B}"/>
              </a:ext>
            </a:extLst>
          </p:cNvPr>
          <p:cNvPicPr>
            <a:picLocks noChangeAspect="1"/>
          </p:cNvPicPr>
          <p:nvPr/>
        </p:nvPicPr>
        <p:blipFill>
          <a:blip r:embed="rId3"/>
          <a:stretch>
            <a:fillRect/>
          </a:stretch>
        </p:blipFill>
        <p:spPr>
          <a:xfrm>
            <a:off x="5393281" y="693678"/>
            <a:ext cx="3228487" cy="2144110"/>
          </a:xfrm>
          <a:prstGeom prst="rect">
            <a:avLst/>
          </a:prstGeom>
        </p:spPr>
      </p:pic>
      <p:pic>
        <p:nvPicPr>
          <p:cNvPr id="9" name="Picture 8">
            <a:extLst>
              <a:ext uri="{FF2B5EF4-FFF2-40B4-BE49-F238E27FC236}">
                <a16:creationId xmlns:a16="http://schemas.microsoft.com/office/drawing/2014/main" id="{C21FDA30-F979-0484-E38F-2E4538DA3E67}"/>
              </a:ext>
            </a:extLst>
          </p:cNvPr>
          <p:cNvPicPr>
            <a:picLocks noChangeAspect="1"/>
          </p:cNvPicPr>
          <p:nvPr/>
        </p:nvPicPr>
        <p:blipFill>
          <a:blip r:embed="rId4"/>
          <a:stretch>
            <a:fillRect/>
          </a:stretch>
        </p:blipFill>
        <p:spPr>
          <a:xfrm>
            <a:off x="9063366" y="693678"/>
            <a:ext cx="1444351" cy="2158226"/>
          </a:xfrm>
          <a:prstGeom prst="rect">
            <a:avLst/>
          </a:prstGeom>
        </p:spPr>
      </p:pic>
    </p:spTree>
    <p:extLst>
      <p:ext uri="{BB962C8B-B14F-4D97-AF65-F5344CB8AC3E}">
        <p14:creationId xmlns:p14="http://schemas.microsoft.com/office/powerpoint/2010/main" val="150090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A228-049B-48E2-2F62-72F3D4583755}"/>
              </a:ext>
            </a:extLst>
          </p:cNvPr>
          <p:cNvSpPr>
            <a:spLocks noGrp="1"/>
          </p:cNvSpPr>
          <p:nvPr>
            <p:ph type="title"/>
          </p:nvPr>
        </p:nvSpPr>
        <p:spPr/>
        <p:txBody>
          <a:bodyPr/>
          <a:lstStyle/>
          <a:p>
            <a:pPr algn="ctr"/>
            <a:r>
              <a:rPr lang="en-US" dirty="0"/>
              <a:t>Pupal chamber or egg sack.</a:t>
            </a:r>
            <a:endParaRPr lang="en-AU" dirty="0"/>
          </a:p>
        </p:txBody>
      </p:sp>
      <p:pic>
        <p:nvPicPr>
          <p:cNvPr id="7" name="Picture 6">
            <a:extLst>
              <a:ext uri="{FF2B5EF4-FFF2-40B4-BE49-F238E27FC236}">
                <a16:creationId xmlns:a16="http://schemas.microsoft.com/office/drawing/2014/main" id="{988FDDF1-2325-0FBB-5947-F9B5425CB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794" y="2031753"/>
            <a:ext cx="6091186" cy="4134155"/>
          </a:xfrm>
          <a:prstGeom prst="rect">
            <a:avLst/>
          </a:prstGeom>
        </p:spPr>
      </p:pic>
      <p:pic>
        <p:nvPicPr>
          <p:cNvPr id="11" name="Content Placeholder 10">
            <a:extLst>
              <a:ext uri="{FF2B5EF4-FFF2-40B4-BE49-F238E27FC236}">
                <a16:creationId xmlns:a16="http://schemas.microsoft.com/office/drawing/2014/main" id="{5334C011-15FD-F72E-289E-AAEB316E66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2924" y="2056880"/>
            <a:ext cx="3370869" cy="4134155"/>
          </a:xfrm>
        </p:spPr>
      </p:pic>
    </p:spTree>
    <p:extLst>
      <p:ext uri="{BB962C8B-B14F-4D97-AF65-F5344CB8AC3E}">
        <p14:creationId xmlns:p14="http://schemas.microsoft.com/office/powerpoint/2010/main" val="674237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6"/>
            <a:ext cx="8911687" cy="771139"/>
          </a:xfrm>
        </p:spPr>
        <p:txBody>
          <a:bodyPr>
            <a:normAutofit fontScale="90000"/>
          </a:bodyPr>
          <a:lstStyle/>
          <a:p>
            <a:pPr algn="ctr"/>
            <a:r>
              <a:rPr lang="en-US" dirty="0"/>
              <a:t>Fusarium Wilt.</a:t>
            </a:r>
            <a:br>
              <a:rPr lang="en-US" dirty="0"/>
            </a:br>
            <a:br>
              <a:rPr lang="en-US" dirty="0"/>
            </a:b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592923" y="2826127"/>
            <a:ext cx="8911687" cy="4031873"/>
          </a:xfrm>
          <a:prstGeom prst="rect">
            <a:avLst/>
          </a:prstGeom>
          <a:noFill/>
        </p:spPr>
        <p:txBody>
          <a:bodyPr wrap="square" rtlCol="0">
            <a:spAutoFit/>
          </a:bodyPr>
          <a:lstStyle/>
          <a:p>
            <a:pPr algn="ctr"/>
            <a:r>
              <a:rPr lang="en-US" sz="3200" dirty="0"/>
              <a:t>Discard the plant.</a:t>
            </a:r>
          </a:p>
          <a:p>
            <a:pPr algn="ctr"/>
            <a:r>
              <a:rPr lang="en-US" sz="3200" dirty="0"/>
              <a:t>If you must try and save your Cattleya remove the infected rhizome with a sterile instrument. Cut back until the purple ring has been cleared.</a:t>
            </a:r>
          </a:p>
          <a:p>
            <a:pPr algn="ctr"/>
            <a:r>
              <a:rPr lang="en-US" sz="3200" dirty="0">
                <a:latin typeface="+mj-lt"/>
              </a:rPr>
              <a:t>Drench with a fungicide containing</a:t>
            </a:r>
          </a:p>
          <a:p>
            <a:pPr algn="ctr"/>
            <a:r>
              <a:rPr lang="en-AU" sz="3200" dirty="0">
                <a:effectLst/>
                <a:latin typeface="+mj-lt"/>
              </a:rPr>
              <a:t>Thiophanate-methyl (dimethyl 4,4'-o-phenylenebis[3-thioallophanat)</a:t>
            </a:r>
            <a:endParaRPr lang="en-AU" sz="3200" dirty="0">
              <a:latin typeface="+mj-lt"/>
            </a:endParaRPr>
          </a:p>
        </p:txBody>
      </p:sp>
      <p:pic>
        <p:nvPicPr>
          <p:cNvPr id="15" name="Picture 14">
            <a:extLst>
              <a:ext uri="{FF2B5EF4-FFF2-40B4-BE49-F238E27FC236}">
                <a16:creationId xmlns:a16="http://schemas.microsoft.com/office/drawing/2014/main" id="{7C192F62-87F2-AE09-C02C-A12C533BC261}"/>
              </a:ext>
            </a:extLst>
          </p:cNvPr>
          <p:cNvPicPr>
            <a:picLocks noChangeAspect="1"/>
          </p:cNvPicPr>
          <p:nvPr/>
        </p:nvPicPr>
        <p:blipFill>
          <a:blip r:embed="rId2"/>
          <a:stretch>
            <a:fillRect/>
          </a:stretch>
        </p:blipFill>
        <p:spPr>
          <a:xfrm>
            <a:off x="2592923" y="843455"/>
            <a:ext cx="2857500" cy="1905000"/>
          </a:xfrm>
          <a:prstGeom prst="rect">
            <a:avLst/>
          </a:prstGeom>
        </p:spPr>
      </p:pic>
      <p:pic>
        <p:nvPicPr>
          <p:cNvPr id="16" name="Picture 15">
            <a:extLst>
              <a:ext uri="{FF2B5EF4-FFF2-40B4-BE49-F238E27FC236}">
                <a16:creationId xmlns:a16="http://schemas.microsoft.com/office/drawing/2014/main" id="{5850A4D2-23B8-7FB3-5436-52B482285415}"/>
              </a:ext>
            </a:extLst>
          </p:cNvPr>
          <p:cNvPicPr>
            <a:picLocks noChangeAspect="1"/>
          </p:cNvPicPr>
          <p:nvPr/>
        </p:nvPicPr>
        <p:blipFill>
          <a:blip r:embed="rId3"/>
          <a:stretch>
            <a:fillRect/>
          </a:stretch>
        </p:blipFill>
        <p:spPr>
          <a:xfrm>
            <a:off x="5647494" y="843455"/>
            <a:ext cx="2846552" cy="1905000"/>
          </a:xfrm>
          <a:prstGeom prst="rect">
            <a:avLst/>
          </a:prstGeom>
        </p:spPr>
      </p:pic>
      <p:pic>
        <p:nvPicPr>
          <p:cNvPr id="17" name="Picture 16">
            <a:extLst>
              <a:ext uri="{FF2B5EF4-FFF2-40B4-BE49-F238E27FC236}">
                <a16:creationId xmlns:a16="http://schemas.microsoft.com/office/drawing/2014/main" id="{77F9DA10-8E03-EE50-5BF4-80FCE8B8D548}"/>
              </a:ext>
            </a:extLst>
          </p:cNvPr>
          <p:cNvPicPr>
            <a:picLocks noChangeAspect="1"/>
          </p:cNvPicPr>
          <p:nvPr/>
        </p:nvPicPr>
        <p:blipFill>
          <a:blip r:embed="rId4"/>
          <a:stretch>
            <a:fillRect/>
          </a:stretch>
        </p:blipFill>
        <p:spPr>
          <a:xfrm>
            <a:off x="8647110" y="843455"/>
            <a:ext cx="2857500" cy="1905000"/>
          </a:xfrm>
          <a:prstGeom prst="rect">
            <a:avLst/>
          </a:prstGeom>
        </p:spPr>
      </p:pic>
    </p:spTree>
    <p:extLst>
      <p:ext uri="{BB962C8B-B14F-4D97-AF65-F5344CB8AC3E}">
        <p14:creationId xmlns:p14="http://schemas.microsoft.com/office/powerpoint/2010/main" val="725136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6"/>
            <a:ext cx="8911687" cy="771139"/>
          </a:xfrm>
        </p:spPr>
        <p:txBody>
          <a:bodyPr>
            <a:normAutofit fontScale="90000"/>
          </a:bodyPr>
          <a:lstStyle/>
          <a:p>
            <a:pPr algn="ctr"/>
            <a:r>
              <a:rPr lang="en-US" dirty="0"/>
              <a:t>Collar Rot, Southern Blight - </a:t>
            </a:r>
            <a:r>
              <a:rPr lang="en-US" dirty="0" err="1"/>
              <a:t>Sclertium</a:t>
            </a:r>
            <a:r>
              <a:rPr lang="en-US" dirty="0"/>
              <a:t>.</a:t>
            </a:r>
            <a:br>
              <a:rPr lang="en-US" dirty="0"/>
            </a:br>
            <a:br>
              <a:rPr lang="en-US" dirty="0"/>
            </a:b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592923" y="2826127"/>
            <a:ext cx="8911687" cy="2062103"/>
          </a:xfrm>
          <a:prstGeom prst="rect">
            <a:avLst/>
          </a:prstGeom>
          <a:noFill/>
        </p:spPr>
        <p:txBody>
          <a:bodyPr wrap="square" rtlCol="0">
            <a:spAutoFit/>
          </a:bodyPr>
          <a:lstStyle/>
          <a:p>
            <a:pPr algn="ctr"/>
            <a:r>
              <a:rPr lang="en-US" sz="3200" dirty="0"/>
              <a:t>Remove the infected parts of roots and leaves with a sterile instrument.</a:t>
            </a:r>
          </a:p>
          <a:p>
            <a:pPr algn="ctr"/>
            <a:r>
              <a:rPr lang="en-US" sz="3200" dirty="0">
                <a:latin typeface="+mj-lt"/>
              </a:rPr>
              <a:t>Drench the whole plant in Medallion Fungicide.</a:t>
            </a:r>
            <a:endParaRPr lang="en-AU" sz="3200" dirty="0">
              <a:latin typeface="+mj-lt"/>
            </a:endParaRPr>
          </a:p>
        </p:txBody>
      </p:sp>
      <p:pic>
        <p:nvPicPr>
          <p:cNvPr id="10" name="Picture 9">
            <a:extLst>
              <a:ext uri="{FF2B5EF4-FFF2-40B4-BE49-F238E27FC236}">
                <a16:creationId xmlns:a16="http://schemas.microsoft.com/office/drawing/2014/main" id="{241F3651-4E97-6B95-D8D4-F5DCC6D796B4}"/>
              </a:ext>
            </a:extLst>
          </p:cNvPr>
          <p:cNvPicPr>
            <a:picLocks noChangeAspect="1"/>
          </p:cNvPicPr>
          <p:nvPr/>
        </p:nvPicPr>
        <p:blipFill>
          <a:blip r:embed="rId2"/>
          <a:stretch>
            <a:fillRect/>
          </a:stretch>
        </p:blipFill>
        <p:spPr>
          <a:xfrm>
            <a:off x="2592923" y="843455"/>
            <a:ext cx="2857500" cy="1905000"/>
          </a:xfrm>
          <a:prstGeom prst="rect">
            <a:avLst/>
          </a:prstGeom>
        </p:spPr>
      </p:pic>
      <p:pic>
        <p:nvPicPr>
          <p:cNvPr id="11" name="Picture 10">
            <a:extLst>
              <a:ext uri="{FF2B5EF4-FFF2-40B4-BE49-F238E27FC236}">
                <a16:creationId xmlns:a16="http://schemas.microsoft.com/office/drawing/2014/main" id="{F2F60E20-BD81-B37C-38B4-AB60FE0FC6E5}"/>
              </a:ext>
            </a:extLst>
          </p:cNvPr>
          <p:cNvPicPr>
            <a:picLocks noChangeAspect="1"/>
          </p:cNvPicPr>
          <p:nvPr/>
        </p:nvPicPr>
        <p:blipFill>
          <a:blip r:embed="rId3"/>
          <a:stretch>
            <a:fillRect/>
          </a:stretch>
        </p:blipFill>
        <p:spPr>
          <a:xfrm>
            <a:off x="5613183" y="839094"/>
            <a:ext cx="2857500" cy="1905000"/>
          </a:xfrm>
          <a:prstGeom prst="rect">
            <a:avLst/>
          </a:prstGeom>
        </p:spPr>
      </p:pic>
      <p:pic>
        <p:nvPicPr>
          <p:cNvPr id="12" name="Picture 11">
            <a:extLst>
              <a:ext uri="{FF2B5EF4-FFF2-40B4-BE49-F238E27FC236}">
                <a16:creationId xmlns:a16="http://schemas.microsoft.com/office/drawing/2014/main" id="{0E5B5EDD-E657-6346-8D97-07A9716B821E}"/>
              </a:ext>
            </a:extLst>
          </p:cNvPr>
          <p:cNvPicPr>
            <a:picLocks noChangeAspect="1"/>
          </p:cNvPicPr>
          <p:nvPr/>
        </p:nvPicPr>
        <p:blipFill>
          <a:blip r:embed="rId4"/>
          <a:stretch>
            <a:fillRect/>
          </a:stretch>
        </p:blipFill>
        <p:spPr>
          <a:xfrm>
            <a:off x="8647110" y="839094"/>
            <a:ext cx="2857500" cy="1905000"/>
          </a:xfrm>
          <a:prstGeom prst="rect">
            <a:avLst/>
          </a:prstGeom>
        </p:spPr>
      </p:pic>
    </p:spTree>
    <p:extLst>
      <p:ext uri="{BB962C8B-B14F-4D97-AF65-F5344CB8AC3E}">
        <p14:creationId xmlns:p14="http://schemas.microsoft.com/office/powerpoint/2010/main" val="1940976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6"/>
            <a:ext cx="8911687" cy="771139"/>
          </a:xfrm>
        </p:spPr>
        <p:txBody>
          <a:bodyPr>
            <a:normAutofit fontScale="90000"/>
          </a:bodyPr>
          <a:lstStyle/>
          <a:p>
            <a:pPr algn="ctr"/>
            <a:r>
              <a:rPr lang="en-US" dirty="0"/>
              <a:t>Leaf Spots.</a:t>
            </a:r>
            <a:br>
              <a:rPr lang="en-US" dirty="0"/>
            </a:b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477880" y="4795897"/>
            <a:ext cx="8911687" cy="1569660"/>
          </a:xfrm>
          <a:prstGeom prst="rect">
            <a:avLst/>
          </a:prstGeom>
          <a:noFill/>
        </p:spPr>
        <p:txBody>
          <a:bodyPr wrap="square" rtlCol="0">
            <a:spAutoFit/>
          </a:bodyPr>
          <a:lstStyle/>
          <a:p>
            <a:pPr algn="ctr"/>
            <a:r>
              <a:rPr lang="en-US" sz="3200" dirty="0"/>
              <a:t>There are a whole range of these with fancy names.</a:t>
            </a:r>
          </a:p>
          <a:p>
            <a:pPr algn="ctr"/>
            <a:r>
              <a:rPr lang="en-US" sz="3200" dirty="0" err="1">
                <a:latin typeface="+mj-lt"/>
              </a:rPr>
              <a:t>Daconil</a:t>
            </a:r>
            <a:r>
              <a:rPr lang="en-US" sz="3200" dirty="0">
                <a:latin typeface="+mj-lt"/>
              </a:rPr>
              <a:t> is a good fungicide to use for them.</a:t>
            </a:r>
            <a:endParaRPr lang="en-AU" sz="3200" dirty="0">
              <a:latin typeface="+mj-lt"/>
            </a:endParaRPr>
          </a:p>
        </p:txBody>
      </p:sp>
      <p:pic>
        <p:nvPicPr>
          <p:cNvPr id="3" name="Picture 2">
            <a:extLst>
              <a:ext uri="{FF2B5EF4-FFF2-40B4-BE49-F238E27FC236}">
                <a16:creationId xmlns:a16="http://schemas.microsoft.com/office/drawing/2014/main" id="{E4BB604B-C6BC-E6A9-2A02-1CB259FDE2B6}"/>
              </a:ext>
            </a:extLst>
          </p:cNvPr>
          <p:cNvPicPr>
            <a:picLocks noChangeAspect="1"/>
          </p:cNvPicPr>
          <p:nvPr/>
        </p:nvPicPr>
        <p:blipFill>
          <a:blip r:embed="rId2"/>
          <a:stretch>
            <a:fillRect/>
          </a:stretch>
        </p:blipFill>
        <p:spPr>
          <a:xfrm>
            <a:off x="2701923" y="843455"/>
            <a:ext cx="2635017" cy="1764940"/>
          </a:xfrm>
          <a:prstGeom prst="rect">
            <a:avLst/>
          </a:prstGeom>
        </p:spPr>
      </p:pic>
      <p:pic>
        <p:nvPicPr>
          <p:cNvPr id="4" name="Picture 3">
            <a:extLst>
              <a:ext uri="{FF2B5EF4-FFF2-40B4-BE49-F238E27FC236}">
                <a16:creationId xmlns:a16="http://schemas.microsoft.com/office/drawing/2014/main" id="{C25D1277-2330-DB73-BCDA-912DD4F90949}"/>
              </a:ext>
            </a:extLst>
          </p:cNvPr>
          <p:cNvPicPr>
            <a:picLocks noChangeAspect="1"/>
          </p:cNvPicPr>
          <p:nvPr/>
        </p:nvPicPr>
        <p:blipFill>
          <a:blip r:embed="rId3"/>
          <a:stretch>
            <a:fillRect/>
          </a:stretch>
        </p:blipFill>
        <p:spPr>
          <a:xfrm>
            <a:off x="5645892" y="847831"/>
            <a:ext cx="1425108" cy="1764941"/>
          </a:xfrm>
          <a:prstGeom prst="rect">
            <a:avLst/>
          </a:prstGeom>
        </p:spPr>
      </p:pic>
      <p:pic>
        <p:nvPicPr>
          <p:cNvPr id="5" name="Picture 4">
            <a:extLst>
              <a:ext uri="{FF2B5EF4-FFF2-40B4-BE49-F238E27FC236}">
                <a16:creationId xmlns:a16="http://schemas.microsoft.com/office/drawing/2014/main" id="{92DD8837-CD7A-D896-0FA2-7903DB796F53}"/>
              </a:ext>
            </a:extLst>
          </p:cNvPr>
          <p:cNvPicPr>
            <a:picLocks noChangeAspect="1"/>
          </p:cNvPicPr>
          <p:nvPr/>
        </p:nvPicPr>
        <p:blipFill>
          <a:blip r:embed="rId4"/>
          <a:stretch>
            <a:fillRect/>
          </a:stretch>
        </p:blipFill>
        <p:spPr>
          <a:xfrm>
            <a:off x="8485634" y="847832"/>
            <a:ext cx="3018976" cy="1764940"/>
          </a:xfrm>
          <a:prstGeom prst="rect">
            <a:avLst/>
          </a:prstGeom>
        </p:spPr>
      </p:pic>
      <p:pic>
        <p:nvPicPr>
          <p:cNvPr id="6" name="Picture 5">
            <a:extLst>
              <a:ext uri="{FF2B5EF4-FFF2-40B4-BE49-F238E27FC236}">
                <a16:creationId xmlns:a16="http://schemas.microsoft.com/office/drawing/2014/main" id="{0B83ECCD-18CE-44AC-C0B3-919A9AD4199E}"/>
              </a:ext>
            </a:extLst>
          </p:cNvPr>
          <p:cNvPicPr>
            <a:picLocks noChangeAspect="1"/>
          </p:cNvPicPr>
          <p:nvPr/>
        </p:nvPicPr>
        <p:blipFill>
          <a:blip r:embed="rId5"/>
          <a:stretch>
            <a:fillRect/>
          </a:stretch>
        </p:blipFill>
        <p:spPr>
          <a:xfrm>
            <a:off x="2592923" y="2612772"/>
            <a:ext cx="2857500" cy="1905000"/>
          </a:xfrm>
          <a:prstGeom prst="rect">
            <a:avLst/>
          </a:prstGeom>
        </p:spPr>
      </p:pic>
      <p:pic>
        <p:nvPicPr>
          <p:cNvPr id="8" name="Picture 7">
            <a:extLst>
              <a:ext uri="{FF2B5EF4-FFF2-40B4-BE49-F238E27FC236}">
                <a16:creationId xmlns:a16="http://schemas.microsoft.com/office/drawing/2014/main" id="{17431A88-3003-E897-2FF0-5F5CE0DFBED6}"/>
              </a:ext>
            </a:extLst>
          </p:cNvPr>
          <p:cNvPicPr>
            <a:picLocks noChangeAspect="1"/>
          </p:cNvPicPr>
          <p:nvPr/>
        </p:nvPicPr>
        <p:blipFill>
          <a:blip r:embed="rId6"/>
          <a:stretch>
            <a:fillRect/>
          </a:stretch>
        </p:blipFill>
        <p:spPr>
          <a:xfrm>
            <a:off x="7258381" y="2601311"/>
            <a:ext cx="4240080" cy="1924344"/>
          </a:xfrm>
          <a:prstGeom prst="rect">
            <a:avLst/>
          </a:prstGeom>
        </p:spPr>
      </p:pic>
    </p:spTree>
    <p:extLst>
      <p:ext uri="{BB962C8B-B14F-4D97-AF65-F5344CB8AC3E}">
        <p14:creationId xmlns:p14="http://schemas.microsoft.com/office/powerpoint/2010/main" val="1521940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6"/>
            <a:ext cx="8911687" cy="771139"/>
          </a:xfrm>
        </p:spPr>
        <p:txBody>
          <a:bodyPr>
            <a:normAutofit fontScale="90000"/>
          </a:bodyPr>
          <a:lstStyle/>
          <a:p>
            <a:pPr algn="ctr"/>
            <a:r>
              <a:rPr lang="en-US" dirty="0" err="1"/>
              <a:t>Glomerella</a:t>
            </a:r>
            <a:r>
              <a:rPr lang="en-US" dirty="0"/>
              <a:t> (Sydney Rots).</a:t>
            </a:r>
            <a:br>
              <a:rPr lang="en-US" dirty="0"/>
            </a:b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495224" y="3246254"/>
            <a:ext cx="8911687" cy="3539430"/>
          </a:xfrm>
          <a:prstGeom prst="rect">
            <a:avLst/>
          </a:prstGeom>
          <a:noFill/>
        </p:spPr>
        <p:txBody>
          <a:bodyPr wrap="square" rtlCol="0">
            <a:spAutoFit/>
          </a:bodyPr>
          <a:lstStyle/>
          <a:p>
            <a:pPr algn="ctr"/>
            <a:r>
              <a:rPr lang="en-US" sz="3200" dirty="0"/>
              <a:t>I was unable to find a photo of the typical effects of </a:t>
            </a:r>
            <a:r>
              <a:rPr lang="en-US" sz="3200" dirty="0" err="1"/>
              <a:t>Glomerella</a:t>
            </a:r>
            <a:r>
              <a:rPr lang="en-US" sz="3200" dirty="0"/>
              <a:t> with, particularly, Cymbidiums.</a:t>
            </a:r>
          </a:p>
          <a:p>
            <a:pPr algn="ctr"/>
            <a:r>
              <a:rPr lang="en-US" sz="3200" dirty="0">
                <a:latin typeface="+mj-lt"/>
              </a:rPr>
              <a:t>Basically the new growth just rots out.</a:t>
            </a:r>
          </a:p>
          <a:p>
            <a:pPr algn="ctr"/>
            <a:r>
              <a:rPr lang="en-US" sz="3200" dirty="0">
                <a:latin typeface="+mj-lt"/>
              </a:rPr>
              <a:t>Treatment is drench the whole pot and plant in a phosphoric acid based fungicide – keep dry for 14 days – repeat.</a:t>
            </a:r>
            <a:endParaRPr lang="en-AU" sz="3200" dirty="0">
              <a:latin typeface="+mj-lt"/>
            </a:endParaRPr>
          </a:p>
        </p:txBody>
      </p:sp>
      <p:pic>
        <p:nvPicPr>
          <p:cNvPr id="9" name="Picture 8">
            <a:extLst>
              <a:ext uri="{FF2B5EF4-FFF2-40B4-BE49-F238E27FC236}">
                <a16:creationId xmlns:a16="http://schemas.microsoft.com/office/drawing/2014/main" id="{10D872AE-7ED4-C47A-06D9-6F860CCF8874}"/>
              </a:ext>
            </a:extLst>
          </p:cNvPr>
          <p:cNvPicPr>
            <a:picLocks noChangeAspect="1"/>
          </p:cNvPicPr>
          <p:nvPr/>
        </p:nvPicPr>
        <p:blipFill>
          <a:blip r:embed="rId2"/>
          <a:stretch>
            <a:fillRect/>
          </a:stretch>
        </p:blipFill>
        <p:spPr>
          <a:xfrm>
            <a:off x="2592923" y="843455"/>
            <a:ext cx="1569174" cy="2286269"/>
          </a:xfrm>
          <a:prstGeom prst="rect">
            <a:avLst/>
          </a:prstGeom>
        </p:spPr>
      </p:pic>
      <p:pic>
        <p:nvPicPr>
          <p:cNvPr id="10" name="Picture 9">
            <a:extLst>
              <a:ext uri="{FF2B5EF4-FFF2-40B4-BE49-F238E27FC236}">
                <a16:creationId xmlns:a16="http://schemas.microsoft.com/office/drawing/2014/main" id="{727D7282-44C9-BFF2-E20D-F709D63FD0F4}"/>
              </a:ext>
            </a:extLst>
          </p:cNvPr>
          <p:cNvPicPr>
            <a:picLocks noChangeAspect="1"/>
          </p:cNvPicPr>
          <p:nvPr/>
        </p:nvPicPr>
        <p:blipFill>
          <a:blip r:embed="rId3"/>
          <a:stretch>
            <a:fillRect/>
          </a:stretch>
        </p:blipFill>
        <p:spPr>
          <a:xfrm>
            <a:off x="8746670" y="821003"/>
            <a:ext cx="2257662" cy="2312727"/>
          </a:xfrm>
          <a:prstGeom prst="rect">
            <a:avLst/>
          </a:prstGeom>
        </p:spPr>
      </p:pic>
      <p:pic>
        <p:nvPicPr>
          <p:cNvPr id="11" name="Picture 10">
            <a:extLst>
              <a:ext uri="{FF2B5EF4-FFF2-40B4-BE49-F238E27FC236}">
                <a16:creationId xmlns:a16="http://schemas.microsoft.com/office/drawing/2014/main" id="{66B1D369-383D-E040-D0E5-200496677046}"/>
              </a:ext>
            </a:extLst>
          </p:cNvPr>
          <p:cNvPicPr>
            <a:picLocks noChangeAspect="1"/>
          </p:cNvPicPr>
          <p:nvPr/>
        </p:nvPicPr>
        <p:blipFill>
          <a:blip r:embed="rId4"/>
          <a:stretch>
            <a:fillRect/>
          </a:stretch>
        </p:blipFill>
        <p:spPr>
          <a:xfrm>
            <a:off x="4416850" y="1998702"/>
            <a:ext cx="4067175" cy="1123950"/>
          </a:xfrm>
          <a:prstGeom prst="rect">
            <a:avLst/>
          </a:prstGeom>
        </p:spPr>
      </p:pic>
    </p:spTree>
    <p:extLst>
      <p:ext uri="{BB962C8B-B14F-4D97-AF65-F5344CB8AC3E}">
        <p14:creationId xmlns:p14="http://schemas.microsoft.com/office/powerpoint/2010/main" val="2371166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D51F-7A8E-0A27-78F9-93CD1113A575}"/>
              </a:ext>
            </a:extLst>
          </p:cNvPr>
          <p:cNvSpPr>
            <a:spLocks noGrp="1"/>
          </p:cNvSpPr>
          <p:nvPr>
            <p:ph type="title"/>
          </p:nvPr>
        </p:nvSpPr>
        <p:spPr>
          <a:xfrm>
            <a:off x="2592924" y="811924"/>
            <a:ext cx="8911687" cy="5959366"/>
          </a:xfrm>
        </p:spPr>
        <p:txBody>
          <a:bodyPr>
            <a:normAutofit fontScale="90000"/>
          </a:bodyPr>
          <a:lstStyle/>
          <a:p>
            <a:pPr algn="ctr"/>
            <a:r>
              <a:rPr lang="en-US" dirty="0"/>
              <a:t>Fungal problems can be deterred to a degree by a implementing a proper spraying regime. Preventative spraying. I find Mancozeb is very good for this but not a lot of good as a spray to cure fungal problems – has never done much for me.</a:t>
            </a:r>
            <a:br>
              <a:rPr lang="en-US" dirty="0"/>
            </a:br>
            <a:r>
              <a:rPr lang="en-US" dirty="0"/>
              <a:t>Phosphoric acid based fungicides are also useful as a preventative but also useful as a cure as noted previously.</a:t>
            </a:r>
            <a:br>
              <a:rPr lang="en-US" dirty="0"/>
            </a:br>
            <a:r>
              <a:rPr lang="en-US" dirty="0"/>
              <a:t>The fungicides I have mentioned are all available in Australia.</a:t>
            </a:r>
            <a:endParaRPr lang="en-AU" dirty="0"/>
          </a:p>
        </p:txBody>
      </p:sp>
    </p:spTree>
    <p:extLst>
      <p:ext uri="{BB962C8B-B14F-4D97-AF65-F5344CB8AC3E}">
        <p14:creationId xmlns:p14="http://schemas.microsoft.com/office/powerpoint/2010/main" val="1263145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3AB6-72C3-0AD1-3B29-4054E3F18A3F}"/>
              </a:ext>
            </a:extLst>
          </p:cNvPr>
          <p:cNvSpPr>
            <a:spLocks noGrp="1"/>
          </p:cNvSpPr>
          <p:nvPr>
            <p:ph type="title"/>
          </p:nvPr>
        </p:nvSpPr>
        <p:spPr>
          <a:xfrm>
            <a:off x="2592924" y="624110"/>
            <a:ext cx="8911687" cy="738407"/>
          </a:xfrm>
        </p:spPr>
        <p:txBody>
          <a:bodyPr/>
          <a:lstStyle/>
          <a:p>
            <a:pPr algn="ctr"/>
            <a:r>
              <a:rPr lang="en-US" dirty="0"/>
              <a:t>Snow Mold.</a:t>
            </a:r>
            <a:endParaRPr lang="en-AU" dirty="0"/>
          </a:p>
        </p:txBody>
      </p:sp>
      <p:pic>
        <p:nvPicPr>
          <p:cNvPr id="3" name="Picture 2">
            <a:extLst>
              <a:ext uri="{FF2B5EF4-FFF2-40B4-BE49-F238E27FC236}">
                <a16:creationId xmlns:a16="http://schemas.microsoft.com/office/drawing/2014/main" id="{FD36DBA0-C77F-618A-36B6-9F96CA17DAAA}"/>
              </a:ext>
            </a:extLst>
          </p:cNvPr>
          <p:cNvPicPr>
            <a:picLocks noChangeAspect="1"/>
          </p:cNvPicPr>
          <p:nvPr/>
        </p:nvPicPr>
        <p:blipFill>
          <a:blip r:embed="rId2"/>
          <a:stretch>
            <a:fillRect/>
          </a:stretch>
        </p:blipFill>
        <p:spPr>
          <a:xfrm>
            <a:off x="2592924" y="1364031"/>
            <a:ext cx="2466975" cy="1847850"/>
          </a:xfrm>
          <a:prstGeom prst="rect">
            <a:avLst/>
          </a:prstGeom>
        </p:spPr>
      </p:pic>
      <p:pic>
        <p:nvPicPr>
          <p:cNvPr id="4" name="Picture 3">
            <a:extLst>
              <a:ext uri="{FF2B5EF4-FFF2-40B4-BE49-F238E27FC236}">
                <a16:creationId xmlns:a16="http://schemas.microsoft.com/office/drawing/2014/main" id="{D494511F-7FDD-8A6D-FC97-04687F92C2E2}"/>
              </a:ext>
            </a:extLst>
          </p:cNvPr>
          <p:cNvPicPr>
            <a:picLocks noChangeAspect="1"/>
          </p:cNvPicPr>
          <p:nvPr/>
        </p:nvPicPr>
        <p:blipFill>
          <a:blip r:embed="rId3"/>
          <a:stretch>
            <a:fillRect/>
          </a:stretch>
        </p:blipFill>
        <p:spPr>
          <a:xfrm>
            <a:off x="5339424" y="1362516"/>
            <a:ext cx="3299730" cy="1847849"/>
          </a:xfrm>
          <a:prstGeom prst="rect">
            <a:avLst/>
          </a:prstGeom>
        </p:spPr>
      </p:pic>
      <p:pic>
        <p:nvPicPr>
          <p:cNvPr id="5" name="Picture 4">
            <a:extLst>
              <a:ext uri="{FF2B5EF4-FFF2-40B4-BE49-F238E27FC236}">
                <a16:creationId xmlns:a16="http://schemas.microsoft.com/office/drawing/2014/main" id="{382C6B16-AF46-83AC-9FC6-8397E22E7068}"/>
              </a:ext>
            </a:extLst>
          </p:cNvPr>
          <p:cNvPicPr>
            <a:picLocks noChangeAspect="1"/>
          </p:cNvPicPr>
          <p:nvPr/>
        </p:nvPicPr>
        <p:blipFill>
          <a:blip r:embed="rId4"/>
          <a:stretch>
            <a:fillRect/>
          </a:stretch>
        </p:blipFill>
        <p:spPr>
          <a:xfrm>
            <a:off x="8753884" y="1362517"/>
            <a:ext cx="2047875" cy="1847848"/>
          </a:xfrm>
          <a:prstGeom prst="rect">
            <a:avLst/>
          </a:prstGeom>
        </p:spPr>
      </p:pic>
      <p:sp>
        <p:nvSpPr>
          <p:cNvPr id="7" name="TextBox 6">
            <a:extLst>
              <a:ext uri="{FF2B5EF4-FFF2-40B4-BE49-F238E27FC236}">
                <a16:creationId xmlns:a16="http://schemas.microsoft.com/office/drawing/2014/main" id="{FE6BF312-B409-96CC-5E3E-6E9289F33EE2}"/>
              </a:ext>
            </a:extLst>
          </p:cNvPr>
          <p:cNvSpPr txBox="1"/>
          <p:nvPr/>
        </p:nvSpPr>
        <p:spPr>
          <a:xfrm>
            <a:off x="2592924" y="3248875"/>
            <a:ext cx="8208835" cy="3539430"/>
          </a:xfrm>
          <a:prstGeom prst="rect">
            <a:avLst/>
          </a:prstGeom>
          <a:noFill/>
        </p:spPr>
        <p:txBody>
          <a:bodyPr wrap="square">
            <a:spAutoFit/>
          </a:bodyPr>
          <a:lstStyle/>
          <a:p>
            <a:pPr algn="ctr"/>
            <a:r>
              <a:rPr lang="en-US" sz="3200" dirty="0">
                <a:latin typeface="+mj-lt"/>
              </a:rPr>
              <a:t>T</a:t>
            </a:r>
            <a:r>
              <a:rPr lang="en-AU" sz="3200" dirty="0">
                <a:latin typeface="+mj-lt"/>
              </a:rPr>
              <a:t>his is a horrible </a:t>
            </a:r>
            <a:r>
              <a:rPr lang="en-AU" sz="3200" dirty="0" err="1">
                <a:latin typeface="+mj-lt"/>
              </a:rPr>
              <a:t>mold</a:t>
            </a:r>
            <a:r>
              <a:rPr lang="en-AU" sz="3200" dirty="0">
                <a:latin typeface="+mj-lt"/>
              </a:rPr>
              <a:t>. It grows in the mix and eventually covers the roots and stops the plant taking up water thus it dies.</a:t>
            </a:r>
          </a:p>
          <a:p>
            <a:pPr algn="ctr"/>
            <a:r>
              <a:rPr lang="en-AU" sz="3200" dirty="0">
                <a:latin typeface="+mj-lt"/>
              </a:rPr>
              <a:t>Take the orchid out of the mix, soak in a good fungicide for an hour then re-pot in fresh mix.</a:t>
            </a:r>
          </a:p>
        </p:txBody>
      </p:sp>
    </p:spTree>
    <p:extLst>
      <p:ext uri="{BB962C8B-B14F-4D97-AF65-F5344CB8AC3E}">
        <p14:creationId xmlns:p14="http://schemas.microsoft.com/office/powerpoint/2010/main" val="4107325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3A8C-440C-38C5-ED2E-2AB2A2CFDC4F}"/>
              </a:ext>
            </a:extLst>
          </p:cNvPr>
          <p:cNvSpPr>
            <a:spLocks noGrp="1"/>
          </p:cNvSpPr>
          <p:nvPr>
            <p:ph type="title"/>
          </p:nvPr>
        </p:nvSpPr>
        <p:spPr>
          <a:xfrm>
            <a:off x="2592924" y="0"/>
            <a:ext cx="8911687" cy="6857999"/>
          </a:xfrm>
        </p:spPr>
        <p:txBody>
          <a:bodyPr>
            <a:noAutofit/>
          </a:bodyPr>
          <a:lstStyle/>
          <a:p>
            <a:pPr algn="ctr"/>
            <a:r>
              <a:rPr lang="en-US" sz="3200" dirty="0"/>
              <a:t>There have been a few theories about what causes snow mold over the years. The most popular one appears to be rotting wood in the mix – take all wood out of your bark.</a:t>
            </a:r>
            <a:br>
              <a:rPr lang="en-US" sz="3200" dirty="0"/>
            </a:br>
            <a:r>
              <a:rPr lang="en-US" sz="3200" dirty="0"/>
              <a:t>Another popular one is bark breaking down causes it. I am of the view it is more complex than that but do not have an answer. I had 10 orchids all in a row – all Avril’s Gold – all in the same pots – all in the same mix – all watered and fertilized the same – same light. One went backwards. Took it out of the pot – snow mold. Checked the others and they were all clean. It only developed in one pot out of ten.</a:t>
            </a:r>
            <a:endParaRPr lang="en-AU" sz="3200" dirty="0"/>
          </a:p>
        </p:txBody>
      </p:sp>
    </p:spTree>
    <p:extLst>
      <p:ext uri="{BB962C8B-B14F-4D97-AF65-F5344CB8AC3E}">
        <p14:creationId xmlns:p14="http://schemas.microsoft.com/office/powerpoint/2010/main" val="1683297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6"/>
            <a:ext cx="8911687" cy="1204690"/>
          </a:xfrm>
        </p:spPr>
        <p:txBody>
          <a:bodyPr>
            <a:normAutofit/>
          </a:bodyPr>
          <a:lstStyle/>
          <a:p>
            <a:pPr algn="ctr"/>
            <a:r>
              <a:rPr lang="en-US" dirty="0"/>
              <a:t>Virus.</a:t>
            </a:r>
            <a:br>
              <a:rPr lang="en-US" dirty="0"/>
            </a:br>
            <a:r>
              <a:rPr lang="en-US" dirty="0"/>
              <a:t>Cymbidium Mosaic Virus.</a:t>
            </a: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592924" y="5082937"/>
            <a:ext cx="8911687" cy="1077218"/>
          </a:xfrm>
          <a:prstGeom prst="rect">
            <a:avLst/>
          </a:prstGeom>
          <a:noFill/>
        </p:spPr>
        <p:txBody>
          <a:bodyPr wrap="square" rtlCol="0">
            <a:spAutoFit/>
          </a:bodyPr>
          <a:lstStyle/>
          <a:p>
            <a:pPr algn="ctr"/>
            <a:r>
              <a:rPr lang="en-US" sz="3200" dirty="0"/>
              <a:t>This is one of the viruses we commonly see in orchids.</a:t>
            </a:r>
            <a:endParaRPr lang="en-AU" sz="3200" dirty="0">
              <a:latin typeface="+mj-lt"/>
            </a:endParaRPr>
          </a:p>
        </p:txBody>
      </p:sp>
      <p:sp>
        <p:nvSpPr>
          <p:cNvPr id="8" name="Title 1">
            <a:extLst>
              <a:ext uri="{FF2B5EF4-FFF2-40B4-BE49-F238E27FC236}">
                <a16:creationId xmlns:a16="http://schemas.microsoft.com/office/drawing/2014/main" id="{AAD09561-2145-8AE7-D9BE-15139E4FB687}"/>
              </a:ext>
            </a:extLst>
          </p:cNvPr>
          <p:cNvSpPr txBox="1">
            <a:spLocks/>
          </p:cNvSpPr>
          <p:nvPr/>
        </p:nvSpPr>
        <p:spPr>
          <a:xfrm>
            <a:off x="2592924" y="624109"/>
            <a:ext cx="8911687" cy="6528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t>
            </a:r>
            <a:endParaRPr lang="en-AU" dirty="0"/>
          </a:p>
        </p:txBody>
      </p:sp>
      <p:pic>
        <p:nvPicPr>
          <p:cNvPr id="3" name="Picture 2">
            <a:extLst>
              <a:ext uri="{FF2B5EF4-FFF2-40B4-BE49-F238E27FC236}">
                <a16:creationId xmlns:a16="http://schemas.microsoft.com/office/drawing/2014/main" id="{91821476-EBA6-C91A-7992-8F5D94BB7D61}"/>
              </a:ext>
            </a:extLst>
          </p:cNvPr>
          <p:cNvPicPr>
            <a:picLocks noChangeAspect="1"/>
          </p:cNvPicPr>
          <p:nvPr/>
        </p:nvPicPr>
        <p:blipFill>
          <a:blip r:embed="rId2"/>
          <a:stretch>
            <a:fillRect/>
          </a:stretch>
        </p:blipFill>
        <p:spPr>
          <a:xfrm>
            <a:off x="2595551" y="1520484"/>
            <a:ext cx="3016745" cy="2247475"/>
          </a:xfrm>
          <a:prstGeom prst="rect">
            <a:avLst/>
          </a:prstGeom>
        </p:spPr>
      </p:pic>
      <p:pic>
        <p:nvPicPr>
          <p:cNvPr id="4" name="Picture 3">
            <a:extLst>
              <a:ext uri="{FF2B5EF4-FFF2-40B4-BE49-F238E27FC236}">
                <a16:creationId xmlns:a16="http://schemas.microsoft.com/office/drawing/2014/main" id="{C7DF5D1F-4DB5-AF9B-31A7-B97556FF1D18}"/>
              </a:ext>
            </a:extLst>
          </p:cNvPr>
          <p:cNvPicPr>
            <a:picLocks noChangeAspect="1"/>
          </p:cNvPicPr>
          <p:nvPr/>
        </p:nvPicPr>
        <p:blipFill>
          <a:blip r:embed="rId3"/>
          <a:stretch>
            <a:fillRect/>
          </a:stretch>
        </p:blipFill>
        <p:spPr>
          <a:xfrm>
            <a:off x="5645637" y="1568501"/>
            <a:ext cx="4029453" cy="2680306"/>
          </a:xfrm>
          <a:prstGeom prst="rect">
            <a:avLst/>
          </a:prstGeom>
        </p:spPr>
      </p:pic>
      <p:pic>
        <p:nvPicPr>
          <p:cNvPr id="5" name="Picture 4">
            <a:extLst>
              <a:ext uri="{FF2B5EF4-FFF2-40B4-BE49-F238E27FC236}">
                <a16:creationId xmlns:a16="http://schemas.microsoft.com/office/drawing/2014/main" id="{896D0B4C-C78C-DF87-7270-ADDB1B1DE56B}"/>
              </a:ext>
            </a:extLst>
          </p:cNvPr>
          <p:cNvPicPr>
            <a:picLocks noChangeAspect="1"/>
          </p:cNvPicPr>
          <p:nvPr/>
        </p:nvPicPr>
        <p:blipFill>
          <a:blip r:embed="rId4"/>
          <a:stretch>
            <a:fillRect/>
          </a:stretch>
        </p:blipFill>
        <p:spPr>
          <a:xfrm>
            <a:off x="9315338" y="1568501"/>
            <a:ext cx="2189273" cy="2938754"/>
          </a:xfrm>
          <a:prstGeom prst="rect">
            <a:avLst/>
          </a:prstGeom>
        </p:spPr>
      </p:pic>
    </p:spTree>
    <p:extLst>
      <p:ext uri="{BB962C8B-B14F-4D97-AF65-F5344CB8AC3E}">
        <p14:creationId xmlns:p14="http://schemas.microsoft.com/office/powerpoint/2010/main" val="2412925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6"/>
            <a:ext cx="8911687" cy="763256"/>
          </a:xfrm>
        </p:spPr>
        <p:txBody>
          <a:bodyPr>
            <a:normAutofit/>
          </a:bodyPr>
          <a:lstStyle/>
          <a:p>
            <a:pPr algn="ctr"/>
            <a:r>
              <a:rPr lang="en-US" dirty="0"/>
              <a:t>Orchid Fleck Virus.</a:t>
            </a: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592924" y="5082937"/>
            <a:ext cx="8911687" cy="1077218"/>
          </a:xfrm>
          <a:prstGeom prst="rect">
            <a:avLst/>
          </a:prstGeom>
          <a:noFill/>
        </p:spPr>
        <p:txBody>
          <a:bodyPr wrap="square" rtlCol="0">
            <a:spAutoFit/>
          </a:bodyPr>
          <a:lstStyle/>
          <a:p>
            <a:pPr algn="ctr"/>
            <a:r>
              <a:rPr lang="en-US" sz="3200" dirty="0"/>
              <a:t>This is one of the viruses we commonly see in orchids.</a:t>
            </a:r>
            <a:endParaRPr lang="en-AU" sz="3200" dirty="0">
              <a:latin typeface="+mj-lt"/>
            </a:endParaRPr>
          </a:p>
        </p:txBody>
      </p:sp>
      <p:sp>
        <p:nvSpPr>
          <p:cNvPr id="8" name="Title 1">
            <a:extLst>
              <a:ext uri="{FF2B5EF4-FFF2-40B4-BE49-F238E27FC236}">
                <a16:creationId xmlns:a16="http://schemas.microsoft.com/office/drawing/2014/main" id="{AAD09561-2145-8AE7-D9BE-15139E4FB687}"/>
              </a:ext>
            </a:extLst>
          </p:cNvPr>
          <p:cNvSpPr txBox="1">
            <a:spLocks/>
          </p:cNvSpPr>
          <p:nvPr/>
        </p:nvSpPr>
        <p:spPr>
          <a:xfrm>
            <a:off x="2592924" y="624109"/>
            <a:ext cx="8911687" cy="6528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t>
            </a:r>
            <a:endParaRPr lang="en-AU" dirty="0"/>
          </a:p>
        </p:txBody>
      </p:sp>
      <p:pic>
        <p:nvPicPr>
          <p:cNvPr id="6" name="Picture 5">
            <a:extLst>
              <a:ext uri="{FF2B5EF4-FFF2-40B4-BE49-F238E27FC236}">
                <a16:creationId xmlns:a16="http://schemas.microsoft.com/office/drawing/2014/main" id="{D10B5A3C-568C-3890-A1C3-53E40BFC3D8A}"/>
              </a:ext>
            </a:extLst>
          </p:cNvPr>
          <p:cNvPicPr>
            <a:picLocks noChangeAspect="1"/>
          </p:cNvPicPr>
          <p:nvPr/>
        </p:nvPicPr>
        <p:blipFill>
          <a:blip r:embed="rId2"/>
          <a:stretch>
            <a:fillRect/>
          </a:stretch>
        </p:blipFill>
        <p:spPr>
          <a:xfrm>
            <a:off x="2592924" y="1277006"/>
            <a:ext cx="2908100" cy="2151994"/>
          </a:xfrm>
          <a:prstGeom prst="rect">
            <a:avLst/>
          </a:prstGeom>
        </p:spPr>
      </p:pic>
      <p:pic>
        <p:nvPicPr>
          <p:cNvPr id="9" name="Picture 8">
            <a:extLst>
              <a:ext uri="{FF2B5EF4-FFF2-40B4-BE49-F238E27FC236}">
                <a16:creationId xmlns:a16="http://schemas.microsoft.com/office/drawing/2014/main" id="{28157FD5-E40C-F2CE-9C4A-E2209DE7E5B6}"/>
              </a:ext>
            </a:extLst>
          </p:cNvPr>
          <p:cNvPicPr>
            <a:picLocks noChangeAspect="1"/>
          </p:cNvPicPr>
          <p:nvPr/>
        </p:nvPicPr>
        <p:blipFill>
          <a:blip r:embed="rId3"/>
          <a:stretch>
            <a:fillRect/>
          </a:stretch>
        </p:blipFill>
        <p:spPr>
          <a:xfrm>
            <a:off x="5619415" y="1289490"/>
            <a:ext cx="2143125" cy="2400037"/>
          </a:xfrm>
          <a:prstGeom prst="rect">
            <a:avLst/>
          </a:prstGeom>
        </p:spPr>
      </p:pic>
      <p:pic>
        <p:nvPicPr>
          <p:cNvPr id="10" name="Picture 9">
            <a:extLst>
              <a:ext uri="{FF2B5EF4-FFF2-40B4-BE49-F238E27FC236}">
                <a16:creationId xmlns:a16="http://schemas.microsoft.com/office/drawing/2014/main" id="{0F4D2FA4-D139-1BE2-12C0-6B32EA2E8D1D}"/>
              </a:ext>
            </a:extLst>
          </p:cNvPr>
          <p:cNvPicPr>
            <a:picLocks noChangeAspect="1"/>
          </p:cNvPicPr>
          <p:nvPr/>
        </p:nvPicPr>
        <p:blipFill>
          <a:blip r:embed="rId4"/>
          <a:stretch>
            <a:fillRect/>
          </a:stretch>
        </p:blipFill>
        <p:spPr>
          <a:xfrm>
            <a:off x="7907885" y="1277006"/>
            <a:ext cx="2619375" cy="1743075"/>
          </a:xfrm>
          <a:prstGeom prst="rect">
            <a:avLst/>
          </a:prstGeom>
        </p:spPr>
      </p:pic>
    </p:spTree>
    <p:extLst>
      <p:ext uri="{BB962C8B-B14F-4D97-AF65-F5344CB8AC3E}">
        <p14:creationId xmlns:p14="http://schemas.microsoft.com/office/powerpoint/2010/main" val="1017701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6"/>
            <a:ext cx="8911687" cy="763256"/>
          </a:xfrm>
        </p:spPr>
        <p:txBody>
          <a:bodyPr>
            <a:normAutofit/>
          </a:bodyPr>
          <a:lstStyle/>
          <a:p>
            <a:pPr algn="ctr"/>
            <a:r>
              <a:rPr lang="en-US" dirty="0"/>
              <a:t>Odontoglossum Ringspot Virus.</a:t>
            </a: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592924" y="5082937"/>
            <a:ext cx="8911687" cy="1077218"/>
          </a:xfrm>
          <a:prstGeom prst="rect">
            <a:avLst/>
          </a:prstGeom>
          <a:noFill/>
        </p:spPr>
        <p:txBody>
          <a:bodyPr wrap="square" rtlCol="0">
            <a:spAutoFit/>
          </a:bodyPr>
          <a:lstStyle/>
          <a:p>
            <a:pPr algn="ctr"/>
            <a:r>
              <a:rPr lang="en-US" sz="3200" dirty="0"/>
              <a:t>This is one of the viruses we commonly see in orchids.</a:t>
            </a:r>
            <a:endParaRPr lang="en-AU" sz="3200" dirty="0">
              <a:latin typeface="+mj-lt"/>
            </a:endParaRPr>
          </a:p>
        </p:txBody>
      </p:sp>
      <p:sp>
        <p:nvSpPr>
          <p:cNvPr id="8" name="Title 1">
            <a:extLst>
              <a:ext uri="{FF2B5EF4-FFF2-40B4-BE49-F238E27FC236}">
                <a16:creationId xmlns:a16="http://schemas.microsoft.com/office/drawing/2014/main" id="{AAD09561-2145-8AE7-D9BE-15139E4FB687}"/>
              </a:ext>
            </a:extLst>
          </p:cNvPr>
          <p:cNvSpPr txBox="1">
            <a:spLocks/>
          </p:cNvSpPr>
          <p:nvPr/>
        </p:nvSpPr>
        <p:spPr>
          <a:xfrm>
            <a:off x="2592924" y="624109"/>
            <a:ext cx="8911687" cy="6528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t>
            </a:r>
            <a:endParaRPr lang="en-AU" dirty="0"/>
          </a:p>
        </p:txBody>
      </p:sp>
      <p:pic>
        <p:nvPicPr>
          <p:cNvPr id="3" name="Picture 2">
            <a:extLst>
              <a:ext uri="{FF2B5EF4-FFF2-40B4-BE49-F238E27FC236}">
                <a16:creationId xmlns:a16="http://schemas.microsoft.com/office/drawing/2014/main" id="{1DDDF477-98F7-D3AA-DFC5-A04DB10B4D7C}"/>
              </a:ext>
            </a:extLst>
          </p:cNvPr>
          <p:cNvPicPr>
            <a:picLocks noChangeAspect="1"/>
          </p:cNvPicPr>
          <p:nvPr/>
        </p:nvPicPr>
        <p:blipFill>
          <a:blip r:embed="rId2"/>
          <a:stretch>
            <a:fillRect/>
          </a:stretch>
        </p:blipFill>
        <p:spPr>
          <a:xfrm>
            <a:off x="2592924" y="1277006"/>
            <a:ext cx="1743075" cy="2619375"/>
          </a:xfrm>
          <a:prstGeom prst="rect">
            <a:avLst/>
          </a:prstGeom>
        </p:spPr>
      </p:pic>
      <p:pic>
        <p:nvPicPr>
          <p:cNvPr id="4" name="Picture 3">
            <a:extLst>
              <a:ext uri="{FF2B5EF4-FFF2-40B4-BE49-F238E27FC236}">
                <a16:creationId xmlns:a16="http://schemas.microsoft.com/office/drawing/2014/main" id="{12E6B3B6-7A77-EA71-B2BA-164240D7DDD0}"/>
              </a:ext>
            </a:extLst>
          </p:cNvPr>
          <p:cNvPicPr>
            <a:picLocks noChangeAspect="1"/>
          </p:cNvPicPr>
          <p:nvPr/>
        </p:nvPicPr>
        <p:blipFill>
          <a:blip r:embed="rId3"/>
          <a:stretch>
            <a:fillRect/>
          </a:stretch>
        </p:blipFill>
        <p:spPr>
          <a:xfrm>
            <a:off x="4720951" y="1277005"/>
            <a:ext cx="6189619" cy="2619375"/>
          </a:xfrm>
          <a:prstGeom prst="rect">
            <a:avLst/>
          </a:prstGeom>
        </p:spPr>
      </p:pic>
    </p:spTree>
    <p:extLst>
      <p:ext uri="{BB962C8B-B14F-4D97-AF65-F5344CB8AC3E}">
        <p14:creationId xmlns:p14="http://schemas.microsoft.com/office/powerpoint/2010/main" val="212839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F3DB-9DE3-A491-D8F4-02039647563A}"/>
              </a:ext>
            </a:extLst>
          </p:cNvPr>
          <p:cNvSpPr>
            <a:spLocks noGrp="1"/>
          </p:cNvSpPr>
          <p:nvPr>
            <p:ph type="title"/>
          </p:nvPr>
        </p:nvSpPr>
        <p:spPr>
          <a:xfrm>
            <a:off x="2592925" y="339629"/>
            <a:ext cx="8911687" cy="1617863"/>
          </a:xfrm>
        </p:spPr>
        <p:txBody>
          <a:bodyPr>
            <a:normAutofit/>
          </a:bodyPr>
          <a:lstStyle/>
          <a:p>
            <a:pPr algn="ctr"/>
            <a:r>
              <a:rPr lang="en-US" sz="3000" dirty="0"/>
              <a:t>Larvae – they eat out Dendrobium canes at a frightening rate – do not mind eating flowers either. No orchid is impervious to them either.</a:t>
            </a:r>
            <a:endParaRPr lang="en-AU" sz="3000" dirty="0"/>
          </a:p>
        </p:txBody>
      </p:sp>
      <p:pic>
        <p:nvPicPr>
          <p:cNvPr id="7" name="Picture 6">
            <a:extLst>
              <a:ext uri="{FF2B5EF4-FFF2-40B4-BE49-F238E27FC236}">
                <a16:creationId xmlns:a16="http://schemas.microsoft.com/office/drawing/2014/main" id="{40DFD80D-4092-9EBB-3FC9-D238B2CB0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8" y="4536016"/>
            <a:ext cx="3015246" cy="2262294"/>
          </a:xfrm>
          <a:prstGeom prst="rect">
            <a:avLst/>
          </a:prstGeom>
        </p:spPr>
      </p:pic>
      <p:pic>
        <p:nvPicPr>
          <p:cNvPr id="11" name="Content Placeholder 10">
            <a:extLst>
              <a:ext uri="{FF2B5EF4-FFF2-40B4-BE49-F238E27FC236}">
                <a16:creationId xmlns:a16="http://schemas.microsoft.com/office/drawing/2014/main" id="{42AECCE7-9F1C-8003-7CFF-C0AD1B35AF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12967" y="3173292"/>
            <a:ext cx="1972302" cy="2167481"/>
          </a:xfrm>
        </p:spPr>
      </p:pic>
      <p:pic>
        <p:nvPicPr>
          <p:cNvPr id="13" name="Picture 12">
            <a:extLst>
              <a:ext uri="{FF2B5EF4-FFF2-40B4-BE49-F238E27FC236}">
                <a16:creationId xmlns:a16="http://schemas.microsoft.com/office/drawing/2014/main" id="{EBD11DFA-13DF-0B33-6A94-CE13474AA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307" y="2095609"/>
            <a:ext cx="2837173" cy="2532510"/>
          </a:xfrm>
          <a:prstGeom prst="rect">
            <a:avLst/>
          </a:prstGeom>
        </p:spPr>
      </p:pic>
      <p:pic>
        <p:nvPicPr>
          <p:cNvPr id="15" name="Picture 14">
            <a:extLst>
              <a:ext uri="{FF2B5EF4-FFF2-40B4-BE49-F238E27FC236}">
                <a16:creationId xmlns:a16="http://schemas.microsoft.com/office/drawing/2014/main" id="{12F1390B-FA3C-3DA8-6F76-7E93D3A5E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823" y="2095609"/>
            <a:ext cx="3571875" cy="4762500"/>
          </a:xfrm>
          <a:prstGeom prst="rect">
            <a:avLst/>
          </a:prstGeom>
        </p:spPr>
      </p:pic>
    </p:spTree>
    <p:extLst>
      <p:ext uri="{BB962C8B-B14F-4D97-AF65-F5344CB8AC3E}">
        <p14:creationId xmlns:p14="http://schemas.microsoft.com/office/powerpoint/2010/main" val="204565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6"/>
            <a:ext cx="8911687" cy="763256"/>
          </a:xfrm>
        </p:spPr>
        <p:txBody>
          <a:bodyPr>
            <a:normAutofit/>
          </a:bodyPr>
          <a:lstStyle/>
          <a:p>
            <a:pPr algn="ctr"/>
            <a:r>
              <a:rPr lang="en-US" dirty="0"/>
              <a:t>Typical </a:t>
            </a:r>
            <a:r>
              <a:rPr lang="en-US" dirty="0" err="1"/>
              <a:t>virused</a:t>
            </a:r>
            <a:r>
              <a:rPr lang="en-US" dirty="0"/>
              <a:t> Cattleya Flowers.</a:t>
            </a:r>
            <a:endParaRPr lang="en-AU" dirty="0"/>
          </a:p>
        </p:txBody>
      </p:sp>
      <p:sp>
        <p:nvSpPr>
          <p:cNvPr id="7" name="TextBox 6">
            <a:extLst>
              <a:ext uri="{FF2B5EF4-FFF2-40B4-BE49-F238E27FC236}">
                <a16:creationId xmlns:a16="http://schemas.microsoft.com/office/drawing/2014/main" id="{D6513B2C-D800-0459-6D84-AAC0AE050B55}"/>
              </a:ext>
            </a:extLst>
          </p:cNvPr>
          <p:cNvSpPr txBox="1"/>
          <p:nvPr/>
        </p:nvSpPr>
        <p:spPr>
          <a:xfrm>
            <a:off x="2592924" y="5082937"/>
            <a:ext cx="8911687" cy="1569660"/>
          </a:xfrm>
          <a:prstGeom prst="rect">
            <a:avLst/>
          </a:prstGeom>
          <a:noFill/>
        </p:spPr>
        <p:txBody>
          <a:bodyPr wrap="square" rtlCol="0">
            <a:spAutoFit/>
          </a:bodyPr>
          <a:lstStyle/>
          <a:p>
            <a:pPr algn="ctr"/>
            <a:r>
              <a:rPr lang="en-US" sz="3200" dirty="0"/>
              <a:t>Often it is only </a:t>
            </a:r>
            <a:r>
              <a:rPr lang="en-US" sz="3200" dirty="0" err="1"/>
              <a:t>colour</a:t>
            </a:r>
            <a:r>
              <a:rPr lang="en-US" sz="3200" dirty="0"/>
              <a:t> break that can indicate that an orchid is </a:t>
            </a:r>
            <a:r>
              <a:rPr lang="en-US" sz="3200" dirty="0" err="1"/>
              <a:t>virused</a:t>
            </a:r>
            <a:r>
              <a:rPr lang="en-US" sz="3200" dirty="0"/>
              <a:t> – not only Cattleya either.</a:t>
            </a:r>
            <a:endParaRPr lang="en-AU" sz="3200" dirty="0">
              <a:latin typeface="+mj-lt"/>
            </a:endParaRPr>
          </a:p>
        </p:txBody>
      </p:sp>
      <p:sp>
        <p:nvSpPr>
          <p:cNvPr id="8" name="Title 1">
            <a:extLst>
              <a:ext uri="{FF2B5EF4-FFF2-40B4-BE49-F238E27FC236}">
                <a16:creationId xmlns:a16="http://schemas.microsoft.com/office/drawing/2014/main" id="{AAD09561-2145-8AE7-D9BE-15139E4FB687}"/>
              </a:ext>
            </a:extLst>
          </p:cNvPr>
          <p:cNvSpPr txBox="1">
            <a:spLocks/>
          </p:cNvSpPr>
          <p:nvPr/>
        </p:nvSpPr>
        <p:spPr>
          <a:xfrm>
            <a:off x="2592924" y="624109"/>
            <a:ext cx="8911687" cy="6528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t>
            </a:r>
            <a:endParaRPr lang="en-AU" dirty="0"/>
          </a:p>
        </p:txBody>
      </p:sp>
      <p:pic>
        <p:nvPicPr>
          <p:cNvPr id="6" name="Picture 5">
            <a:extLst>
              <a:ext uri="{FF2B5EF4-FFF2-40B4-BE49-F238E27FC236}">
                <a16:creationId xmlns:a16="http://schemas.microsoft.com/office/drawing/2014/main" id="{CAB8AE13-D26B-CB28-402A-95CCB286D8A0}"/>
              </a:ext>
            </a:extLst>
          </p:cNvPr>
          <p:cNvPicPr>
            <a:picLocks noChangeAspect="1"/>
          </p:cNvPicPr>
          <p:nvPr/>
        </p:nvPicPr>
        <p:blipFill>
          <a:blip r:embed="rId2"/>
          <a:stretch>
            <a:fillRect/>
          </a:stretch>
        </p:blipFill>
        <p:spPr>
          <a:xfrm>
            <a:off x="8704949" y="1277006"/>
            <a:ext cx="3487051" cy="2318315"/>
          </a:xfrm>
          <a:prstGeom prst="rect">
            <a:avLst/>
          </a:prstGeom>
        </p:spPr>
      </p:pic>
      <p:pic>
        <p:nvPicPr>
          <p:cNvPr id="9" name="Picture 8">
            <a:extLst>
              <a:ext uri="{FF2B5EF4-FFF2-40B4-BE49-F238E27FC236}">
                <a16:creationId xmlns:a16="http://schemas.microsoft.com/office/drawing/2014/main" id="{EA2D573B-73C3-11D0-AFDF-D21512C5A575}"/>
              </a:ext>
            </a:extLst>
          </p:cNvPr>
          <p:cNvPicPr>
            <a:picLocks noChangeAspect="1"/>
          </p:cNvPicPr>
          <p:nvPr/>
        </p:nvPicPr>
        <p:blipFill>
          <a:blip r:embed="rId3"/>
          <a:stretch>
            <a:fillRect/>
          </a:stretch>
        </p:blipFill>
        <p:spPr>
          <a:xfrm>
            <a:off x="2592924" y="1277007"/>
            <a:ext cx="3112183" cy="2278118"/>
          </a:xfrm>
          <a:prstGeom prst="rect">
            <a:avLst/>
          </a:prstGeom>
        </p:spPr>
      </p:pic>
      <p:pic>
        <p:nvPicPr>
          <p:cNvPr id="10" name="Picture 9">
            <a:extLst>
              <a:ext uri="{FF2B5EF4-FFF2-40B4-BE49-F238E27FC236}">
                <a16:creationId xmlns:a16="http://schemas.microsoft.com/office/drawing/2014/main" id="{52F9ABD3-AD0B-8120-563A-DF2BD50D5C3A}"/>
              </a:ext>
            </a:extLst>
          </p:cNvPr>
          <p:cNvPicPr>
            <a:picLocks noChangeAspect="1"/>
          </p:cNvPicPr>
          <p:nvPr/>
        </p:nvPicPr>
        <p:blipFill>
          <a:blip r:embed="rId4"/>
          <a:stretch>
            <a:fillRect/>
          </a:stretch>
        </p:blipFill>
        <p:spPr>
          <a:xfrm>
            <a:off x="5768830" y="1277007"/>
            <a:ext cx="3275306" cy="2463030"/>
          </a:xfrm>
          <a:prstGeom prst="rect">
            <a:avLst/>
          </a:prstGeom>
        </p:spPr>
      </p:pic>
    </p:spTree>
    <p:extLst>
      <p:ext uri="{BB962C8B-B14F-4D97-AF65-F5344CB8AC3E}">
        <p14:creationId xmlns:p14="http://schemas.microsoft.com/office/powerpoint/2010/main" val="454968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48FA-935E-03D7-F2D2-D793A94438A1}"/>
              </a:ext>
            </a:extLst>
          </p:cNvPr>
          <p:cNvSpPr>
            <a:spLocks noGrp="1"/>
          </p:cNvSpPr>
          <p:nvPr>
            <p:ph type="title"/>
          </p:nvPr>
        </p:nvSpPr>
        <p:spPr>
          <a:xfrm>
            <a:off x="2592924" y="72315"/>
            <a:ext cx="8911687" cy="6462491"/>
          </a:xfrm>
        </p:spPr>
        <p:txBody>
          <a:bodyPr>
            <a:normAutofit fontScale="90000"/>
          </a:bodyPr>
          <a:lstStyle/>
          <a:p>
            <a:pPr algn="ctr"/>
            <a:r>
              <a:rPr lang="en-US" dirty="0"/>
              <a:t>There are over thirty five viruses that can affect orchids. Currently tests are available for only two viruses. The remainder have to be detected under a microscope.</a:t>
            </a:r>
            <a:br>
              <a:rPr lang="en-US" dirty="0"/>
            </a:br>
            <a:r>
              <a:rPr lang="en-US" dirty="0"/>
              <a:t>If an orchid is particularly valuable or rare it may be worth sending off to be examined but it is very expensive.</a:t>
            </a:r>
            <a:br>
              <a:rPr lang="en-US" dirty="0"/>
            </a:br>
            <a:r>
              <a:rPr lang="en-US" dirty="0"/>
              <a:t>Even orchid test kits for two viruses are not cheap.</a:t>
            </a:r>
            <a:br>
              <a:rPr lang="en-US" dirty="0"/>
            </a:br>
            <a:r>
              <a:rPr lang="en-US" dirty="0"/>
              <a:t>If I even suspect an orchid has a virus it is destroyed – Roundup does the job.</a:t>
            </a:r>
            <a:br>
              <a:rPr lang="en-US" dirty="0"/>
            </a:br>
            <a:r>
              <a:rPr lang="en-US" dirty="0"/>
              <a:t>There is NO cure – do not let any one tell you that there is a cure.</a:t>
            </a:r>
            <a:endParaRPr lang="en-AU" dirty="0"/>
          </a:p>
        </p:txBody>
      </p:sp>
      <p:sp>
        <p:nvSpPr>
          <p:cNvPr id="8" name="Title 1">
            <a:extLst>
              <a:ext uri="{FF2B5EF4-FFF2-40B4-BE49-F238E27FC236}">
                <a16:creationId xmlns:a16="http://schemas.microsoft.com/office/drawing/2014/main" id="{AAD09561-2145-8AE7-D9BE-15139E4FB687}"/>
              </a:ext>
            </a:extLst>
          </p:cNvPr>
          <p:cNvSpPr txBox="1">
            <a:spLocks/>
          </p:cNvSpPr>
          <p:nvPr/>
        </p:nvSpPr>
        <p:spPr>
          <a:xfrm>
            <a:off x="2592924" y="624109"/>
            <a:ext cx="8911687" cy="65289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a:t>
            </a:r>
            <a:endParaRPr lang="en-AU" dirty="0"/>
          </a:p>
        </p:txBody>
      </p:sp>
    </p:spTree>
    <p:extLst>
      <p:ext uri="{BB962C8B-B14F-4D97-AF65-F5344CB8AC3E}">
        <p14:creationId xmlns:p14="http://schemas.microsoft.com/office/powerpoint/2010/main" val="175114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7D85-7E66-39DC-354F-CA079A019728}"/>
              </a:ext>
            </a:extLst>
          </p:cNvPr>
          <p:cNvSpPr>
            <a:spLocks noGrp="1"/>
          </p:cNvSpPr>
          <p:nvPr>
            <p:ph type="title"/>
          </p:nvPr>
        </p:nvSpPr>
        <p:spPr/>
        <p:txBody>
          <a:bodyPr/>
          <a:lstStyle/>
          <a:p>
            <a:pPr algn="ctr"/>
            <a:r>
              <a:rPr lang="en-US" dirty="0"/>
              <a:t>Typical leaf damage.</a:t>
            </a:r>
            <a:endParaRPr lang="en-AU" dirty="0"/>
          </a:p>
        </p:txBody>
      </p:sp>
      <p:pic>
        <p:nvPicPr>
          <p:cNvPr id="5" name="Content Placeholder 4">
            <a:extLst>
              <a:ext uri="{FF2B5EF4-FFF2-40B4-BE49-F238E27FC236}">
                <a16:creationId xmlns:a16="http://schemas.microsoft.com/office/drawing/2014/main" id="{0176C2F6-44D2-FC05-7A56-63C2EBA2DD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1005" y="2021840"/>
            <a:ext cx="3940048" cy="2814320"/>
          </a:xfrm>
        </p:spPr>
      </p:pic>
      <p:pic>
        <p:nvPicPr>
          <p:cNvPr id="7" name="Picture 6">
            <a:extLst>
              <a:ext uri="{FF2B5EF4-FFF2-40B4-BE49-F238E27FC236}">
                <a16:creationId xmlns:a16="http://schemas.microsoft.com/office/drawing/2014/main" id="{665C8F0C-A280-2969-4E34-40EDE7E47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449" y="2021840"/>
            <a:ext cx="4982163" cy="3362960"/>
          </a:xfrm>
          <a:prstGeom prst="rect">
            <a:avLst/>
          </a:prstGeom>
        </p:spPr>
      </p:pic>
    </p:spTree>
    <p:extLst>
      <p:ext uri="{BB962C8B-B14F-4D97-AF65-F5344CB8AC3E}">
        <p14:creationId xmlns:p14="http://schemas.microsoft.com/office/powerpoint/2010/main" val="225378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5511-5EAD-3612-3009-D1957378ACF2}"/>
              </a:ext>
            </a:extLst>
          </p:cNvPr>
          <p:cNvSpPr>
            <a:spLocks noGrp="1"/>
          </p:cNvSpPr>
          <p:nvPr>
            <p:ph type="title"/>
          </p:nvPr>
        </p:nvSpPr>
        <p:spPr/>
        <p:txBody>
          <a:bodyPr/>
          <a:lstStyle/>
          <a:p>
            <a:pPr algn="ctr"/>
            <a:r>
              <a:rPr lang="en-US" dirty="0"/>
              <a:t>Some cures and effective chemicals to keep them at bay.</a:t>
            </a:r>
            <a:endParaRPr lang="en-AU" dirty="0"/>
          </a:p>
        </p:txBody>
      </p:sp>
      <p:pic>
        <p:nvPicPr>
          <p:cNvPr id="5" name="Content Placeholder 4">
            <a:extLst>
              <a:ext uri="{FF2B5EF4-FFF2-40B4-BE49-F238E27FC236}">
                <a16:creationId xmlns:a16="http://schemas.microsoft.com/office/drawing/2014/main" id="{21A35F71-AAF1-AC1E-56FA-9FEF2D5BD9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905000"/>
            <a:ext cx="1632548" cy="1601153"/>
          </a:xfrm>
        </p:spPr>
      </p:pic>
      <p:pic>
        <p:nvPicPr>
          <p:cNvPr id="7" name="Picture 6">
            <a:extLst>
              <a:ext uri="{FF2B5EF4-FFF2-40B4-BE49-F238E27FC236}">
                <a16:creationId xmlns:a16="http://schemas.microsoft.com/office/drawing/2014/main" id="{D0D26D47-4544-38AB-B72E-D497D3734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557" y="1905000"/>
            <a:ext cx="2143125" cy="2143125"/>
          </a:xfrm>
          <a:prstGeom prst="rect">
            <a:avLst/>
          </a:prstGeom>
        </p:spPr>
      </p:pic>
      <p:pic>
        <p:nvPicPr>
          <p:cNvPr id="9" name="Picture 8">
            <a:extLst>
              <a:ext uri="{FF2B5EF4-FFF2-40B4-BE49-F238E27FC236}">
                <a16:creationId xmlns:a16="http://schemas.microsoft.com/office/drawing/2014/main" id="{FC8E6F08-0F9A-9F75-8FAF-40E00B9DD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947384" y="4754497"/>
            <a:ext cx="2570478" cy="1157735"/>
          </a:xfrm>
          <a:prstGeom prst="rect">
            <a:avLst/>
          </a:prstGeom>
        </p:spPr>
      </p:pic>
      <p:pic>
        <p:nvPicPr>
          <p:cNvPr id="13" name="Picture 12">
            <a:extLst>
              <a:ext uri="{FF2B5EF4-FFF2-40B4-BE49-F238E27FC236}">
                <a16:creationId xmlns:a16="http://schemas.microsoft.com/office/drawing/2014/main" id="{5457493C-9A20-45A8-D07E-1C015863D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5740" y="3652615"/>
            <a:ext cx="2564308" cy="3205385"/>
          </a:xfrm>
          <a:prstGeom prst="rect">
            <a:avLst/>
          </a:prstGeom>
        </p:spPr>
      </p:pic>
      <p:pic>
        <p:nvPicPr>
          <p:cNvPr id="23" name="Picture 22">
            <a:extLst>
              <a:ext uri="{FF2B5EF4-FFF2-40B4-BE49-F238E27FC236}">
                <a16:creationId xmlns:a16="http://schemas.microsoft.com/office/drawing/2014/main" id="{82B1CC05-853A-C0A2-1BBF-3ACCFAA66F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4343" y="1900651"/>
            <a:ext cx="2564308" cy="2564308"/>
          </a:xfrm>
          <a:prstGeom prst="rect">
            <a:avLst/>
          </a:prstGeom>
        </p:spPr>
      </p:pic>
    </p:spTree>
    <p:extLst>
      <p:ext uri="{BB962C8B-B14F-4D97-AF65-F5344CB8AC3E}">
        <p14:creationId xmlns:p14="http://schemas.microsoft.com/office/powerpoint/2010/main" val="299574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91165D-93BF-7DC1-CB3A-CFD7C83544F8}"/>
              </a:ext>
            </a:extLst>
          </p:cNvPr>
          <p:cNvSpPr>
            <a:spLocks noGrp="1"/>
          </p:cNvSpPr>
          <p:nvPr>
            <p:ph type="title"/>
          </p:nvPr>
        </p:nvSpPr>
        <p:spPr>
          <a:xfrm>
            <a:off x="2592924" y="624109"/>
            <a:ext cx="8911687" cy="5763143"/>
          </a:xfrm>
        </p:spPr>
        <p:txBody>
          <a:bodyPr>
            <a:normAutofit/>
          </a:bodyPr>
          <a:lstStyle/>
          <a:p>
            <a:pPr algn="ctr"/>
            <a:r>
              <a:rPr lang="en-US" sz="3200" dirty="0"/>
              <a:t>The old boot works well so does squish between the fingers. Dropping them in metho in a bottle also works well. Trouble is you have to be there virtually all day to be able to do this effectively.</a:t>
            </a:r>
            <a:br>
              <a:rPr lang="en-US" sz="3200" dirty="0"/>
            </a:br>
            <a:r>
              <a:rPr lang="en-US" sz="3200" dirty="0"/>
              <a:t>Be careful – if they are disturbed at all they curl up and drop – never to be found again -  till they fly back on to your orchid.</a:t>
            </a:r>
            <a:endParaRPr lang="en-AU" sz="3200" dirty="0"/>
          </a:p>
        </p:txBody>
      </p:sp>
    </p:spTree>
    <p:extLst>
      <p:ext uri="{BB962C8B-B14F-4D97-AF65-F5344CB8AC3E}">
        <p14:creationId xmlns:p14="http://schemas.microsoft.com/office/powerpoint/2010/main" val="77518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B1B9A-1F4D-EADE-D65D-0EA4F9B498F9}"/>
              </a:ext>
            </a:extLst>
          </p:cNvPr>
          <p:cNvSpPr>
            <a:spLocks noGrp="1"/>
          </p:cNvSpPr>
          <p:nvPr>
            <p:ph idx="1"/>
          </p:nvPr>
        </p:nvSpPr>
        <p:spPr>
          <a:xfrm>
            <a:off x="2589212" y="318347"/>
            <a:ext cx="8915400" cy="5592875"/>
          </a:xfrm>
        </p:spPr>
        <p:txBody>
          <a:bodyPr>
            <a:normAutofit/>
          </a:bodyPr>
          <a:lstStyle/>
          <a:p>
            <a:pPr marL="0" indent="0" algn="ctr">
              <a:buNone/>
            </a:pPr>
            <a:r>
              <a:rPr lang="en-US" sz="3200" dirty="0"/>
              <a:t>Bifenthrin and Carbaryl both work well. Carbaryl needs to be sprayed every 2-3 weeks to be effective. Similar situation with Bifenthrin. Both have a residual effect. Bifenthrin is used for many pests around houses and by pest controllers. A wetter is best to be added to the spray – a proper wetter not dishwashing liquid. Make sure the wetter is not petroleum based. </a:t>
            </a:r>
            <a:r>
              <a:rPr lang="en-US" sz="3200" dirty="0" err="1"/>
              <a:t>Spreadwell</a:t>
            </a:r>
            <a:r>
              <a:rPr lang="en-US" sz="3200" dirty="0"/>
              <a:t> is usually available from Bunnings.</a:t>
            </a:r>
            <a:endParaRPr lang="en-AU" sz="3200" dirty="0"/>
          </a:p>
        </p:txBody>
      </p:sp>
    </p:spTree>
    <p:extLst>
      <p:ext uri="{BB962C8B-B14F-4D97-AF65-F5344CB8AC3E}">
        <p14:creationId xmlns:p14="http://schemas.microsoft.com/office/powerpoint/2010/main" val="316863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B1B9A-1F4D-EADE-D65D-0EA4F9B498F9}"/>
              </a:ext>
            </a:extLst>
          </p:cNvPr>
          <p:cNvSpPr>
            <a:spLocks noGrp="1"/>
          </p:cNvSpPr>
          <p:nvPr>
            <p:ph idx="1"/>
          </p:nvPr>
        </p:nvSpPr>
        <p:spPr>
          <a:xfrm>
            <a:off x="2589212" y="318347"/>
            <a:ext cx="8915400" cy="5592875"/>
          </a:xfrm>
        </p:spPr>
        <p:txBody>
          <a:bodyPr>
            <a:normAutofit/>
          </a:bodyPr>
          <a:lstStyle/>
          <a:p>
            <a:pPr marL="0" indent="0" algn="ctr">
              <a:buNone/>
            </a:pPr>
            <a:r>
              <a:rPr lang="en-US" sz="3200" dirty="0"/>
              <a:t>If the grubs get into the canes the only thing that will effectively kill them is a systemic insecticide like Crown or </a:t>
            </a:r>
            <a:r>
              <a:rPr lang="en-US" sz="3200" dirty="0" err="1"/>
              <a:t>Confidor</a:t>
            </a:r>
            <a:r>
              <a:rPr lang="en-US" sz="3200" dirty="0"/>
              <a:t> but it may be too late – it does take time for a systemic insecticide to get into the plant. Best to stop them in the first place.</a:t>
            </a:r>
            <a:endParaRPr lang="en-AU" sz="3200" dirty="0"/>
          </a:p>
        </p:txBody>
      </p:sp>
    </p:spTree>
    <p:extLst>
      <p:ext uri="{BB962C8B-B14F-4D97-AF65-F5344CB8AC3E}">
        <p14:creationId xmlns:p14="http://schemas.microsoft.com/office/powerpoint/2010/main" val="21288170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1936</TotalTime>
  <Words>1978</Words>
  <Application>Microsoft Office PowerPoint</Application>
  <PresentationFormat>Widescreen</PresentationFormat>
  <Paragraphs>73</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Century Gothic</vt:lpstr>
      <vt:lpstr>Wingdings 3</vt:lpstr>
      <vt:lpstr>Wisp</vt:lpstr>
      <vt:lpstr>Pests &amp; Diseases Of Orchids</vt:lpstr>
      <vt:lpstr>Dendrobium Beetle Not what you want to see on your plants – particularly the last photo! One of the worst insects we find around orchids.</vt:lpstr>
      <vt:lpstr>Pupal chamber or egg sack.</vt:lpstr>
      <vt:lpstr>Larvae – they eat out Dendrobium canes at a frightening rate – do not mind eating flowers either. No orchid is impervious to them either.</vt:lpstr>
      <vt:lpstr>Typical leaf damage.</vt:lpstr>
      <vt:lpstr>Some cures and effective chemicals to keep them at bay.</vt:lpstr>
      <vt:lpstr>The old boot works well so does squish between the fingers. Dropping them in metho in a bottle also works well. Trouble is you have to be there virtually all day to be able to do this effectively. Be careful – if they are disturbed at all they curl up and drop – never to be found again -  till they fly back on to your orchid.</vt:lpstr>
      <vt:lpstr>PowerPoint Presentation</vt:lpstr>
      <vt:lpstr>PowerPoint Presentation</vt:lpstr>
      <vt:lpstr>Boisduval Scale &amp; Mealy Bugs</vt:lpstr>
      <vt:lpstr> </vt:lpstr>
      <vt:lpstr>I have basically combined these as people constantly mistake Boisduval Scale for Mealy Bugs – Mealy Bugs are not too bad – Boisduval Scale is possibly the worst insect you can get anywhere near you orchids. If you have Cattleya or Cymbidium in particular it is lying in wait for you. Both of these insects also get into the mix where Eco or non systemic insecticides do not go – systemic is the only way. </vt:lpstr>
      <vt:lpstr>Also with Boisduval Scale the life cycle is 50 days – spray every 10 days for 50 days to kill it. Alternate systemic sprays from different groups to avoid resistance building up in the insect population. At one point in the life cycle Boisduval Scale can fly. Get rid of ants – they will transmit it from plant to plant. </vt:lpstr>
      <vt:lpstr>Use a good systemic insecticide such as Crown (acetamiprid) if you can afford it. Spectrum (imidacloprid) – a friend of mine is trying Movento 240 SC (spirotetramat) and so far it appears to be an effective alternative for scale, aphids, thrips – in fact all sucking pests. Movento Energy combines two systemic insecticides and looks even better. It combines spirotetramat and imidacloprid – the good thing here is one is a group 4A and the other is a group 23 insecticide so it should reduce the chance of resistance building up in insects. </vt:lpstr>
      <vt:lpstr>A wetter is best to be added to the spray – a proper wetter not dishwashing liquid. Make sure the wetter is not petroleum based. Spreadwell is usually available from Bunnings.</vt:lpstr>
      <vt:lpstr>Scale – common.</vt:lpstr>
      <vt:lpstr>Most of you would be familiar – if not all of you – with the more common forms of scale. Some of the hard scales can be very hard to eradicate. Many spray with Metho or an oil based insecticide. I am not a fan of oil – hot day – fried orchids! Oils also tend to block the stomata in the leaves – not a good thing.</vt:lpstr>
      <vt:lpstr>Once again I normally go for systemic insecticides – one spray to get the lot – your treatment may be different. I do not have time to spray over and under leaves to get rid of scale – and down into left over, dead parts of leaves and new growths. I work for myself and even weekends are largely taken up keeping the tax man off my back – paper work.</vt:lpstr>
      <vt:lpstr>As a general spray I find Bifenthrin, Permethrin or Deltamethrin (same thing - synthetic pyrethroid) for the following pests. It gets spayed over all the orchids, shade house floor, walls, roof, benches. Fleas Flies Midges Cockroaches Termites Grasshoppers Spiders</vt:lpstr>
      <vt:lpstr>Beetles Fire ants Ants Worms Gnats Moths Earwigs Mites Thrips Ticks</vt:lpstr>
      <vt:lpstr>Maggots Mosquitoes In fact effective on over 75 types of insects. You can even buy similar in Woolworths and Coles. Mortein PowerGard is deltamethrin – a synthetic pyrethrum.</vt:lpstr>
      <vt:lpstr>Caterpillars.</vt:lpstr>
      <vt:lpstr>Snails And Slugs</vt:lpstr>
      <vt:lpstr>In fact the best results I have had is to bust up the Bayer snail and slug bait in a coffee grinder and sprinkle on the pots. Problem is it goes moldy. A friend of mine uses Metakill and claims good results. If you can obtain Mesurol it can be sprayed several times a year right through the shade house but I am not sure if it is still available.</vt:lpstr>
      <vt:lpstr>Bees And Bugs For Bugs I have not tried Bugs For Bugs and wonder what happens to them when the food source gets cleaned up. I often hear people telling everyone to not use insecticides as they will kill bees. While that is true the question is when do bees come around orchids to be exposed. Only when they are in flower – the bees come after the pollen.</vt:lpstr>
      <vt:lpstr>Additionally much of the research on bees and insecticides has been done in Europe where the bee population is diseased. We have a very robust and healthy bee population in Australia and when one considers what the farmers use in the way of insecticides it makes one wonder how accurate and relevant the European research really is with respect to Australia. I believe that insecticides will not be a problem to bees unless the orchids are in flower. Just isolate the flowering orchids? </vt:lpstr>
      <vt:lpstr>Bacterial Infections. Soft and brown rot (Erwinia)    </vt:lpstr>
      <vt:lpstr>Brown Spot (Pseudomonas)    </vt:lpstr>
      <vt:lpstr>Black Rot (Pythium And Phytophthora)    </vt:lpstr>
      <vt:lpstr>Fusarium Wilt.  </vt:lpstr>
      <vt:lpstr>Collar Rot, Southern Blight - Sclertium.  </vt:lpstr>
      <vt:lpstr>Leaf Spots. </vt:lpstr>
      <vt:lpstr>Glomerella (Sydney Rots). </vt:lpstr>
      <vt:lpstr>Fungal problems can be deterred to a degree by a implementing a proper spraying regime. Preventative spraying. I find Mancozeb is very good for this but not a lot of good as a spray to cure fungal problems – has never done much for me. Phosphoric acid based fungicides are also useful as a preventative but also useful as a cure as noted previously. The fungicides I have mentioned are all available in Australia.</vt:lpstr>
      <vt:lpstr>Snow Mold.</vt:lpstr>
      <vt:lpstr>There have been a few theories about what causes snow mold over the years. The most popular one appears to be rotting wood in the mix – take all wood out of your bark. Another popular one is bark breaking down causes it. I am of the view it is more complex than that but do not have an answer. I had 10 orchids all in a row – all Avril’s Gold – all in the same pots – all in the same mix – all watered and fertilized the same – same light. One went backwards. Took it out of the pot – snow mold. Checked the others and they were all clean. It only developed in one pot out of ten.</vt:lpstr>
      <vt:lpstr>Virus. Cymbidium Mosaic Virus.</vt:lpstr>
      <vt:lpstr>Orchid Fleck Virus.</vt:lpstr>
      <vt:lpstr>Odontoglossum Ringspot Virus.</vt:lpstr>
      <vt:lpstr>Typical virused Cattleya Flowers.</vt:lpstr>
      <vt:lpstr>There are over thirty five viruses that can affect orchids. Currently tests are available for only two viruses. The remainder have to be detected under a microscope. If an orchid is particularly valuable or rare it may be worth sending off to be examined but it is very expensive. Even orchid test kits for two viruses are not cheap. If I even suspect an orchid has a virus it is destroyed – Roundup does the job. There is NO cure – do not let any one tell you that there is a cure.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Pests &amp; Diseases Of Orchids</dc:title>
  <dc:creator>Robert Bishop</dc:creator>
  <cp:lastModifiedBy>Robert Bishop</cp:lastModifiedBy>
  <cp:revision>44</cp:revision>
  <dcterms:created xsi:type="dcterms:W3CDTF">2022-05-02T05:48:47Z</dcterms:created>
  <dcterms:modified xsi:type="dcterms:W3CDTF">2022-05-16T06:22:47Z</dcterms:modified>
</cp:coreProperties>
</file>